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3" r:id="rId1"/>
    <p:sldMasterId id="2147483760" r:id="rId2"/>
  </p:sldMasterIdLst>
  <p:notesMasterIdLst>
    <p:notesMasterId r:id="rId15"/>
  </p:notesMasterIdLst>
  <p:handoutMasterIdLst>
    <p:handoutMasterId r:id="rId16"/>
  </p:handoutMasterIdLst>
  <p:sldIdLst>
    <p:sldId id="2786" r:id="rId3"/>
    <p:sldId id="272" r:id="rId4"/>
    <p:sldId id="2796" r:id="rId5"/>
    <p:sldId id="2795" r:id="rId6"/>
    <p:sldId id="2794" r:id="rId7"/>
    <p:sldId id="3826" r:id="rId8"/>
    <p:sldId id="2815" r:id="rId9"/>
    <p:sldId id="2803" r:id="rId10"/>
    <p:sldId id="3824" r:id="rId11"/>
    <p:sldId id="3828" r:id="rId12"/>
    <p:sldId id="2792" r:id="rId13"/>
    <p:sldId id="3188" r:id="rId14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521415D9-36F7-43E2-AB2F-B90AF26B5E84}">
      <p14:sectionLst xmlns:p14="http://schemas.microsoft.com/office/powerpoint/2010/main">
        <p14:section name="Hinweise" id="{4A2690E9-2C12-A949-B59B-6B04F8004869}">
          <p14:sldIdLst>
            <p14:sldId id="2786"/>
            <p14:sldId id="272"/>
            <p14:sldId id="2796"/>
            <p14:sldId id="2795"/>
            <p14:sldId id="2794"/>
          </p14:sldIdLst>
        </p14:section>
        <p14:section name="Hauptabschnitt" id="{533D3421-6C13-4B52-B2D5-19D29895A86D}">
          <p14:sldIdLst>
            <p14:sldId id="3826"/>
            <p14:sldId id="2815"/>
            <p14:sldId id="2803"/>
            <p14:sldId id="3824"/>
            <p14:sldId id="3828"/>
            <p14:sldId id="2792"/>
            <p14:sldId id="3188"/>
          </p14:sldIdLst>
        </p14:section>
      </p14:sectionLst>
    </p:ext>
    <p:ext uri="{EFAFB233-063F-42B5-8137-9DF3F51BA10A}">
      <p15:sldGuideLst xmlns:p15="http://schemas.microsoft.com/office/powerpoint/2012/main">
        <p15:guide id="8" pos="768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icrosoft Office-Anwender" initials="MO" lastIdx="16" clrIdx="6">
    <p:extLst>
      <p:ext uri="{19B8F6BF-5375-455C-9EA6-DF929625EA0E}">
        <p15:presenceInfo xmlns:p15="http://schemas.microsoft.com/office/powerpoint/2012/main" userId="Microsoft Office-Anwender" providerId="None"/>
      </p:ext>
    </p:extLst>
  </p:cmAuthor>
  <p:cmAuthor id="1" name="Peter Pancakes" initials="PP" lastIdx="1" clrIdx="0"/>
  <p:cmAuthor id="8" name="Johanna Brück" initials="JB" lastIdx="1" clrIdx="7">
    <p:extLst>
      <p:ext uri="{19B8F6BF-5375-455C-9EA6-DF929625EA0E}">
        <p15:presenceInfo xmlns:p15="http://schemas.microsoft.com/office/powerpoint/2012/main" userId="363014005bd54ac5" providerId="Windows Live"/>
      </p:ext>
    </p:extLst>
  </p:cmAuthor>
  <p:cmAuthor id="2" name="Regine Brandtner" initials="RB" lastIdx="2" clrIdx="1"/>
  <p:cmAuthor id="9" name="Lisa Kühntopp" initials="LK" lastIdx="3" clrIdx="8">
    <p:extLst>
      <p:ext uri="{19B8F6BF-5375-455C-9EA6-DF929625EA0E}">
        <p15:presenceInfo xmlns:p15="http://schemas.microsoft.com/office/powerpoint/2012/main" userId="Lisa Kühntopp" providerId="None"/>
      </p:ext>
    </p:extLst>
  </p:cmAuthor>
  <p:cmAuthor id="3" name="Franziska Frenzel" initials="FF" lastIdx="2" clrIdx="2">
    <p:extLst>
      <p:ext uri="{19B8F6BF-5375-455C-9EA6-DF929625EA0E}">
        <p15:presenceInfo xmlns:p15="http://schemas.microsoft.com/office/powerpoint/2012/main" userId="Franziska Frenzel" providerId="None"/>
      </p:ext>
    </p:extLst>
  </p:cmAuthor>
  <p:cmAuthor id="4" name="Marlen Retke" initials="MR" lastIdx="62" clrIdx="3">
    <p:extLst>
      <p:ext uri="{19B8F6BF-5375-455C-9EA6-DF929625EA0E}">
        <p15:presenceInfo xmlns:p15="http://schemas.microsoft.com/office/powerpoint/2012/main" userId="S-1-5-21-4094318718-1432767091-3126944697-1001" providerId="AD"/>
      </p:ext>
    </p:extLst>
  </p:cmAuthor>
  <p:cmAuthor id="5" name="Henrik" initials="HW" lastIdx="63" clrIdx="4">
    <p:extLst>
      <p:ext uri="{19B8F6BF-5375-455C-9EA6-DF929625EA0E}">
        <p15:presenceInfo xmlns:p15="http://schemas.microsoft.com/office/powerpoint/2012/main" userId="Henrik" providerId="None"/>
      </p:ext>
    </p:extLst>
  </p:cmAuthor>
  <p:cmAuthor id="6" name="Franziska Siebel" initials="FS" lastIdx="171" clrIdx="5">
    <p:extLst>
      <p:ext uri="{19B8F6BF-5375-455C-9EA6-DF929625EA0E}">
        <p15:presenceInfo xmlns:p15="http://schemas.microsoft.com/office/powerpoint/2012/main" userId="Franziska Sieb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E1E1E1"/>
    <a:srgbClr val="C8D2D8"/>
    <a:srgbClr val="508C96"/>
    <a:srgbClr val="DEE5E8"/>
    <a:srgbClr val="E0E5E9"/>
    <a:srgbClr val="EEEEEE"/>
    <a:srgbClr val="F2F2F2"/>
    <a:srgbClr val="D0E9ED"/>
    <a:srgbClr val="FAF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7382" autoAdjust="0"/>
  </p:normalViewPr>
  <p:slideViewPr>
    <p:cSldViewPr snapToGrid="0">
      <p:cViewPr varScale="1">
        <p:scale>
          <a:sx n="94" d="100"/>
          <a:sy n="94" d="100"/>
        </p:scale>
        <p:origin x="620" y="64"/>
      </p:cViewPr>
      <p:guideLst>
        <p:guide pos="7680"/>
        <p:guide orient="horz" pos="2160"/>
      </p:guideLst>
    </p:cSldViewPr>
  </p:slideViewPr>
  <p:outlineViewPr>
    <p:cViewPr>
      <p:scale>
        <a:sx n="33" d="100"/>
        <a:sy n="33" d="100"/>
      </p:scale>
      <p:origin x="0" y="-801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2636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42287-BBCD-194E-8FCC-4BC0753B332B}" type="datetimeFigureOut">
              <a:rPr lang="de-DE" smtClean="0">
                <a:latin typeface="Calibri Normal" charset="0"/>
              </a:rPr>
              <a:pPr/>
              <a:t>20.06.2024</a:t>
            </a:fld>
            <a:endParaRPr lang="de-DE" dirty="0">
              <a:latin typeface="Calibri Normal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F6D5D-152F-9C4D-8D9D-F0D4C7E2218B}" type="slidenum">
              <a:rPr lang="de-DE" smtClean="0">
                <a:latin typeface="Calibri Normal" charset="0"/>
              </a:rPr>
              <a:pPr/>
              <a:t>‹Nr.›</a:t>
            </a:fld>
            <a:endParaRPr lang="de-DE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02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fld id="{FAF12454-57A3-5346-8AD1-8A7E704F94A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540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662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>
                <a:solidFill>
                  <a:srgbClr val="000000"/>
                </a:solidFill>
              </a:rPr>
              <a:pPr/>
              <a:t>6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56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4554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9">
            <a:extLst>
              <a:ext uri="{FF2B5EF4-FFF2-40B4-BE49-F238E27FC236}">
                <a16:creationId xmlns:a16="http://schemas.microsoft.com/office/drawing/2014/main" id="{953A4035-BE79-42FF-9F7C-74BE0AB533F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2000" y="972000"/>
            <a:ext cx="11689200" cy="5580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800"/>
            </a:lvl1pPr>
            <a:lvl2pPr marL="432000" indent="-216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2pPr>
            <a:lvl3pPr marL="432000" indent="-216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3pPr>
            <a:lvl4pPr marL="432000" indent="-216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4pPr>
            <a:lvl5pPr marL="432000" indent="-216000"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9224FDD5-0638-453F-B90F-6658E5EC5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324000"/>
            <a:ext cx="11689200" cy="396000"/>
          </a:xfrm>
        </p:spPr>
        <p:txBody>
          <a:bodyPr anchor="t" anchorCtr="0"/>
          <a:lstStyle>
            <a:lvl1pPr>
              <a:defRPr sz="2400"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BF738C61-2087-4CBF-A1AA-19DB920326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2000" y="6622950"/>
            <a:ext cx="11796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354794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3">
            <a:extLst>
              <a:ext uri="{FF2B5EF4-FFF2-40B4-BE49-F238E27FC236}">
                <a16:creationId xmlns:a16="http://schemas.microsoft.com/office/drawing/2014/main" id="{AABC83D8-304C-471C-8C5E-849D56D0E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324000"/>
            <a:ext cx="11689200" cy="396000"/>
          </a:xfrm>
        </p:spPr>
        <p:txBody>
          <a:bodyPr anchor="t" anchorCtr="0"/>
          <a:lstStyle>
            <a:lvl1pPr>
              <a:defRPr sz="2400">
                <a:latin typeface="+mj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FE430573-7609-4870-B7ED-6410D6232E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2000" y="6622950"/>
            <a:ext cx="11796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250407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9">
            <a:extLst>
              <a:ext uri="{FF2B5EF4-FFF2-40B4-BE49-F238E27FC236}">
                <a16:creationId xmlns:a16="http://schemas.microsoft.com/office/drawing/2014/main" id="{3F3D85CE-D0C4-494F-BF13-2881A66076B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2000" y="396000"/>
            <a:ext cx="11689200" cy="6156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800"/>
            </a:lvl1pPr>
            <a:lvl2pPr marL="432000" indent="-216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2pPr>
            <a:lvl3pPr marL="432000" indent="-216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3pPr>
            <a:lvl4pPr marL="432000" indent="-216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4pPr>
            <a:lvl5pPr marL="432000" indent="-216000"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8">
            <a:extLst>
              <a:ext uri="{FF2B5EF4-FFF2-40B4-BE49-F238E27FC236}">
                <a16:creationId xmlns:a16="http://schemas.microsoft.com/office/drawing/2014/main" id="{BBA7C0DB-E294-4B9D-A4D7-4EE43D298F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2000" y="6622950"/>
            <a:ext cx="11796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400994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ie Gestal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8">
            <a:extLst>
              <a:ext uri="{FF2B5EF4-FFF2-40B4-BE49-F238E27FC236}">
                <a16:creationId xmlns:a16="http://schemas.microsoft.com/office/drawing/2014/main" id="{FE430573-7609-4870-B7ED-6410D6232E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2000" y="6622950"/>
            <a:ext cx="11796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839711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">
    <p:bg>
      <p:bgPr>
        <a:solidFill>
          <a:srgbClr val="ECF0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feld 43">
            <a:extLst>
              <a:ext uri="{FF2B5EF4-FFF2-40B4-BE49-F238E27FC236}">
                <a16:creationId xmlns:a16="http://schemas.microsoft.com/office/drawing/2014/main" id="{798427D7-7C83-4617-BB79-89FD9276D48C}"/>
              </a:ext>
            </a:extLst>
          </p:cNvPr>
          <p:cNvSpPr txBox="1"/>
          <p:nvPr userDrawn="1"/>
        </p:nvSpPr>
        <p:spPr>
          <a:xfrm>
            <a:off x="252000" y="324000"/>
            <a:ext cx="11687998" cy="396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de-DE" sz="2400" b="1" cap="none" baseline="0" dirty="0">
                <a:solidFill>
                  <a:schemeClr val="tx2"/>
                </a:solidFill>
                <a:latin typeface="+mj-lt"/>
              </a:rPr>
              <a:t>Unser Programm für heute</a:t>
            </a:r>
            <a:endParaRPr lang="de-DE" sz="2200" b="1" cap="none" baseline="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FA2AAA53-1D69-4FBC-BA71-526385A7650A}"/>
              </a:ext>
            </a:extLst>
          </p:cNvPr>
          <p:cNvSpPr/>
          <p:nvPr userDrawn="1"/>
        </p:nvSpPr>
        <p:spPr bwMode="auto">
          <a:xfrm rot="16200000">
            <a:off x="-2400084" y="3794974"/>
            <a:ext cx="5463116" cy="6629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4AB2695-0266-47F0-ADA8-71BA5E328E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2000" y="1404000"/>
            <a:ext cx="8872545" cy="5076000"/>
          </a:xfrm>
          <a:prstGeom prst="rect">
            <a:avLst/>
          </a:prstGeom>
        </p:spPr>
        <p:txBody>
          <a:bodyPr lIns="0" tIns="0" rIns="0" bIns="0"/>
          <a:lstStyle>
            <a:lvl1pPr marL="0" indent="-7200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00000"/>
              <a:buAutoNum type="arabicPeriod"/>
              <a:tabLst>
                <a:tab pos="720725" algn="l"/>
              </a:tabLst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Kapitel 1</a:t>
            </a:r>
          </a:p>
          <a:p>
            <a:pPr lvl="0"/>
            <a:r>
              <a:rPr lang="de-DE" dirty="0"/>
              <a:t>Kapitel 2</a:t>
            </a:r>
          </a:p>
          <a:p>
            <a:pPr lvl="0"/>
            <a:r>
              <a:rPr lang="de-DE" dirty="0"/>
              <a:t>Kapitel 3</a:t>
            </a:r>
          </a:p>
        </p:txBody>
      </p:sp>
    </p:spTree>
    <p:extLst>
      <p:ext uri="{BB962C8B-B14F-4D97-AF65-F5344CB8AC3E}">
        <p14:creationId xmlns:p14="http://schemas.microsoft.com/office/powerpoint/2010/main" val="379129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tera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9">
            <a:extLst>
              <a:ext uri="{FF2B5EF4-FFF2-40B4-BE49-F238E27FC236}">
                <a16:creationId xmlns:a16="http://schemas.microsoft.com/office/drawing/2014/main" id="{953A4035-BE79-42FF-9F7C-74BE0AB53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000" y="972000"/>
            <a:ext cx="5630640" cy="5580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52000" indent="-252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200"/>
            </a:lvl1pPr>
            <a:lvl2pPr marL="216000" indent="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2pPr>
            <a:lvl3pPr marL="216000" indent="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3pPr>
            <a:lvl4pPr marL="216000" indent="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4pPr>
            <a:lvl5pPr marL="216000" indent="0"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9224FDD5-0638-453F-B90F-6658E5EC54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9200" cy="396000"/>
          </a:xfrm>
        </p:spPr>
        <p:txBody>
          <a:bodyPr anchor="t" anchorCtr="0"/>
          <a:lstStyle>
            <a:lvl1pPr>
              <a:defRPr sz="2400">
                <a:latin typeface="+mj-lt"/>
              </a:defRPr>
            </a:lvl1pPr>
          </a:lstStyle>
          <a:p>
            <a:r>
              <a:rPr lang="de-DE" dirty="0"/>
              <a:t>Literatur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10500DE6-ED7E-44AE-B664-9C0AC700AC8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309360" y="972000"/>
            <a:ext cx="5630640" cy="5580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52000" indent="-25200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200"/>
            </a:lvl1pPr>
            <a:lvl2pPr marL="216000" indent="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2pPr>
            <a:lvl3pPr marL="216000" indent="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3pPr>
            <a:lvl4pPr marL="216000" indent="0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4pPr>
            <a:lvl5pPr marL="216000" indent="0">
              <a:buClr>
                <a:schemeClr val="tx2"/>
              </a:buClr>
              <a:buSzPct val="85000"/>
              <a:buFont typeface="Wingdings" panose="05000000000000000000" pitchFamily="2" charset="2"/>
              <a:buNone/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832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M Titel allgemein und Fob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ildplatzhalter 7">
            <a:extLst>
              <a:ext uri="{FF2B5EF4-FFF2-40B4-BE49-F238E27FC236}">
                <a16:creationId xmlns:a16="http://schemas.microsoft.com/office/drawing/2014/main" id="{9D527D5F-B8CB-4DB3-979C-CC36A347B07E}"/>
              </a:ext>
            </a:extLst>
          </p:cNvPr>
          <p:cNvSpPr txBox="1">
            <a:spLocks/>
          </p:cNvSpPr>
          <p:nvPr userDrawn="1"/>
        </p:nvSpPr>
        <p:spPr>
          <a:xfrm>
            <a:off x="0" y="936000"/>
            <a:ext cx="12192000" cy="3051801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dirty="0"/>
              <a:t>Bild mit Klick auf das Symbol einfügen</a:t>
            </a:r>
          </a:p>
          <a:p>
            <a:pPr fontAlgn="auto">
              <a:spcAft>
                <a:spcPts val="0"/>
              </a:spcAft>
            </a:pPr>
            <a:r>
              <a:rPr lang="de-DE" dirty="0"/>
              <a:t>Eine Vorauswahl an Bildern liegt dem Material bei</a:t>
            </a:r>
          </a:p>
          <a:p>
            <a:pPr fontAlgn="auto">
              <a:spcAft>
                <a:spcPts val="0"/>
              </a:spcAft>
            </a:pPr>
            <a:r>
              <a:rPr lang="de-DE" dirty="0"/>
              <a:t>Eigene Gestaltungen sind möglich (Copyright beachten)</a:t>
            </a: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08DB3A14-5BA4-47E5-AC16-5C952E4B74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4131425"/>
            <a:ext cx="9337199" cy="2597175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solidFill>
                <a:srgbClr val="FF0000"/>
              </a:solidFill>
              <a:latin typeface="Calibri Normal" charset="0"/>
            </a:endParaRPr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43E2A2F7-109C-4D09-8CF5-5D3379BBFC4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592" y="4440427"/>
            <a:ext cx="8156165" cy="11780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Autorenschaft</a:t>
            </a:r>
          </a:p>
        </p:txBody>
      </p:sp>
      <p:sp>
        <p:nvSpPr>
          <p:cNvPr id="28" name="Rectangle 17">
            <a:extLst>
              <a:ext uri="{FF2B5EF4-FFF2-40B4-BE49-F238E27FC236}">
                <a16:creationId xmlns:a16="http://schemas.microsoft.com/office/drawing/2014/main" id="{4EB75AF9-759F-4A2F-B910-F7D54E07DF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solidFill>
                <a:srgbClr val="327A86"/>
              </a:solidFill>
              <a:latin typeface="Calibri Normal" charset="0"/>
            </a:endParaRP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CF62CA9B-2916-41B8-8D30-47582673CB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0594" y="1774920"/>
            <a:ext cx="5395886" cy="137396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lnSpc>
                <a:spcPts val="3600"/>
              </a:lnSpc>
              <a:buNone/>
              <a:defRPr sz="2800" b="1">
                <a:solidFill>
                  <a:srgbClr val="327A86"/>
                </a:solidFill>
              </a:defRPr>
            </a:lvl1pPr>
          </a:lstStyle>
          <a:p>
            <a:pPr lvl="0"/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688229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M Schluss allgemein und Fob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9">
            <a:extLst>
              <a:ext uri="{FF2B5EF4-FFF2-40B4-BE49-F238E27FC236}">
                <a16:creationId xmlns:a16="http://schemas.microsoft.com/office/drawing/2014/main" id="{31B92E7C-FF81-42FA-BCF3-4B64200D3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4131425"/>
            <a:ext cx="9337199" cy="25971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solidFill>
                <a:srgbClr val="FF0000"/>
              </a:solidFill>
              <a:latin typeface="Calibri Normal" charset="0"/>
            </a:endParaRPr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BF0626A9-F758-4034-9178-49B3484A9C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54773" y="2461587"/>
            <a:ext cx="6082454" cy="7971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Schlussfolie freie Gestaltung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A927763-7CB8-411B-805B-103804C1F3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39796" y="5790540"/>
            <a:ext cx="1039319" cy="439562"/>
          </a:xfrm>
          <a:prstGeom prst="rect">
            <a:avLst/>
          </a:prstGeom>
        </p:spPr>
      </p:pic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923023F0-F9D2-4DEC-8906-C8F478BD7534}"/>
              </a:ext>
            </a:extLst>
          </p:cNvPr>
          <p:cNvSpPr txBox="1">
            <a:spLocks/>
          </p:cNvSpPr>
          <p:nvPr userDrawn="1"/>
        </p:nvSpPr>
        <p:spPr>
          <a:xfrm>
            <a:off x="9677783" y="5751958"/>
            <a:ext cx="930182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sz="1100" dirty="0">
                <a:solidFill>
                  <a:schemeClr val="tx1"/>
                </a:solidFill>
                <a:latin typeface="+mn-lt"/>
              </a:rPr>
              <a:t>Gefördert von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50867A35-9B5A-4E6B-B6CC-8F5E9A45C298}"/>
              </a:ext>
            </a:extLst>
          </p:cNvPr>
          <p:cNvSpPr txBox="1">
            <a:spLocks/>
          </p:cNvSpPr>
          <p:nvPr userDrawn="1"/>
        </p:nvSpPr>
        <p:spPr>
          <a:xfrm>
            <a:off x="9677783" y="4550010"/>
            <a:ext cx="1114564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sz="1100" dirty="0">
                <a:solidFill>
                  <a:schemeClr val="tx1"/>
                </a:solidFill>
                <a:latin typeface="+mn-lt"/>
              </a:rPr>
              <a:t>Ein Programm vom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03DC311-2763-4BA9-8EBC-71A198DAB5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39796" y="5063462"/>
            <a:ext cx="783152" cy="43956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B470BEA-F28F-476E-89B0-D2BB891C202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39796" y="4562612"/>
            <a:ext cx="915879" cy="213334"/>
          </a:xfrm>
          <a:prstGeom prst="rect">
            <a:avLst/>
          </a:prstGeom>
        </p:spPr>
      </p:pic>
      <p:sp>
        <p:nvSpPr>
          <p:cNvPr id="21" name="Textplatzhalter 5">
            <a:extLst>
              <a:ext uri="{FF2B5EF4-FFF2-40B4-BE49-F238E27FC236}">
                <a16:creationId xmlns:a16="http://schemas.microsoft.com/office/drawing/2014/main" id="{D481CA3D-EB55-440D-B68A-99F354E6E992}"/>
              </a:ext>
            </a:extLst>
          </p:cNvPr>
          <p:cNvSpPr txBox="1">
            <a:spLocks/>
          </p:cNvSpPr>
          <p:nvPr userDrawn="1"/>
        </p:nvSpPr>
        <p:spPr>
          <a:xfrm>
            <a:off x="9677783" y="5091562"/>
            <a:ext cx="1005457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de-DE" sz="1100" dirty="0">
                <a:solidFill>
                  <a:schemeClr val="tx1"/>
                </a:solidFill>
                <a:latin typeface="+mn-lt"/>
              </a:rPr>
              <a:t>am</a:t>
            </a:r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3EBF779E-8B77-4373-97C9-1291C25D44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solidFill>
                <a:srgbClr val="327A86"/>
              </a:solidFill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29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>
            <a:extLst>
              <a:ext uri="{FF2B5EF4-FFF2-40B4-BE49-F238E27FC236}">
                <a16:creationId xmlns:a16="http://schemas.microsoft.com/office/drawing/2014/main" id="{EAB966AC-1BB5-4EC7-9E3F-644E681B45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  <p:sp>
        <p:nvSpPr>
          <p:cNvPr id="6" name="Titelplatzhalter 3">
            <a:extLst>
              <a:ext uri="{FF2B5EF4-FFF2-40B4-BE49-F238E27FC236}">
                <a16:creationId xmlns:a16="http://schemas.microsoft.com/office/drawing/2014/main" id="{0AFC89FE-F485-4E26-946F-FAE95F003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06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94" r:id="rId2"/>
    <p:sldLayoutId id="2147483770" r:id="rId3"/>
    <p:sldLayoutId id="2147483787" r:id="rId4"/>
    <p:sldLayoutId id="2147483746" r:id="rId5"/>
    <p:sldLayoutId id="2147483771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27A86"/>
          </a:solidFill>
          <a:latin typeface="Calibri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8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9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9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9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BB46AC11-DC89-4661-BB61-2761204EC29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2000" y="382192"/>
            <a:ext cx="4041870" cy="32403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83B2A9CB-6041-425D-AE31-3C35ED4E1269}"/>
              </a:ext>
            </a:extLst>
          </p:cNvPr>
          <p:cNvSpPr/>
          <p:nvPr userDrawn="1"/>
        </p:nvSpPr>
        <p:spPr bwMode="auto">
          <a:xfrm>
            <a:off x="9481198" y="4130402"/>
            <a:ext cx="2710801" cy="2598198"/>
          </a:xfrm>
          <a:prstGeom prst="rect">
            <a:avLst/>
          </a:prstGeom>
          <a:solidFill>
            <a:srgbClr val="E9EDE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400" b="0" i="0" dirty="0">
              <a:solidFill>
                <a:prstClr val="black"/>
              </a:solidFill>
              <a:latin typeface="Calibri Normal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67FE031-DC04-4A52-9B9D-96E4176CAB0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39796" y="5790540"/>
            <a:ext cx="1039319" cy="439562"/>
          </a:xfrm>
          <a:prstGeom prst="rect">
            <a:avLst/>
          </a:prstGeom>
        </p:spPr>
      </p:pic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EB0AFB37-C3AB-449D-BC58-68C37AAD10D9}"/>
              </a:ext>
            </a:extLst>
          </p:cNvPr>
          <p:cNvSpPr txBox="1">
            <a:spLocks/>
          </p:cNvSpPr>
          <p:nvPr userDrawn="1"/>
        </p:nvSpPr>
        <p:spPr>
          <a:xfrm>
            <a:off x="9677783" y="5751958"/>
            <a:ext cx="930182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sz="1100" dirty="0">
                <a:solidFill>
                  <a:schemeClr val="tx1"/>
                </a:solidFill>
                <a:latin typeface="+mn-lt"/>
              </a:rPr>
              <a:t>Gefördert von</a:t>
            </a:r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727AEA6F-DA43-405F-929B-DB8E0C5598FA}"/>
              </a:ext>
            </a:extLst>
          </p:cNvPr>
          <p:cNvSpPr txBox="1">
            <a:spLocks/>
          </p:cNvSpPr>
          <p:nvPr userDrawn="1"/>
        </p:nvSpPr>
        <p:spPr>
          <a:xfrm>
            <a:off x="9677783" y="4550010"/>
            <a:ext cx="1114564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sz="1100" dirty="0">
                <a:solidFill>
                  <a:schemeClr val="tx1"/>
                </a:solidFill>
                <a:latin typeface="+mn-lt"/>
              </a:rPr>
              <a:t>Ein Programm vom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184650B-B0DC-46BE-BA95-97B857DBF99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939796" y="5063462"/>
            <a:ext cx="783152" cy="43956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5B8310C-4ABC-4517-98C5-024F4952743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939796" y="4562612"/>
            <a:ext cx="915879" cy="213334"/>
          </a:xfrm>
          <a:prstGeom prst="rect">
            <a:avLst/>
          </a:prstGeom>
        </p:spPr>
      </p:pic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E6AD5A46-735E-43AA-BB08-250FCACC1A66}"/>
              </a:ext>
            </a:extLst>
          </p:cNvPr>
          <p:cNvSpPr txBox="1">
            <a:spLocks/>
          </p:cNvSpPr>
          <p:nvPr userDrawn="1"/>
        </p:nvSpPr>
        <p:spPr>
          <a:xfrm>
            <a:off x="9677783" y="5091562"/>
            <a:ext cx="1005457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de-DE" sz="1100" dirty="0">
                <a:solidFill>
                  <a:schemeClr val="tx1"/>
                </a:solidFill>
                <a:latin typeface="+mn-lt"/>
              </a:rPr>
              <a:t>am</a:t>
            </a:r>
          </a:p>
        </p:txBody>
      </p:sp>
    </p:spTree>
    <p:extLst>
      <p:ext uri="{BB962C8B-B14F-4D97-AF65-F5344CB8AC3E}">
        <p14:creationId xmlns:p14="http://schemas.microsoft.com/office/powerpoint/2010/main" val="142927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zlm.de/forschung-und-entwicklung/publikationen/diagnostisches-urteilen-als-informationsverarbeitender" TargetMode="External"/><Relationship Id="rId13" Type="http://schemas.openxmlformats.org/officeDocument/2006/relationships/hyperlink" Target="https://dx.doi.org/10.21248/QfI.25" TargetMode="External"/><Relationship Id="rId18" Type="http://schemas.openxmlformats.org/officeDocument/2006/relationships/hyperlink" Target="https://dx.doi.org/10.1007/s13394-019-00258-1" TargetMode="External"/><Relationship Id="rId3" Type="http://schemas.openxmlformats.org/officeDocument/2006/relationships/hyperlink" Target="https://dzlm.de/forschung-und-entwicklung/publikationen/basic-conditions-early-mathematics-education-%E2%80%93-comparison" TargetMode="External"/><Relationship Id="rId7" Type="http://schemas.openxmlformats.org/officeDocument/2006/relationships/hyperlink" Target="https://dx.doi.org/10.1016/j.tate.2020.103059" TargetMode="External"/><Relationship Id="rId12" Type="http://schemas.openxmlformats.org/officeDocument/2006/relationships/hyperlink" Target="https://dzlm.de/forschung-und-entwicklung/publikationen/ansatz-zur-weiterentwicklung-des-modells-der-professionellen" TargetMode="External"/><Relationship Id="rId17" Type="http://schemas.openxmlformats.org/officeDocument/2006/relationships/hyperlink" Target="https://dzlm.de/forschung-und-entwicklung/publikationen/investigating-and-promoting-teachers%E2%80%99-expertise-language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s://dx.doi.org/10.1007/s13138-019-00143-1" TargetMode="External"/><Relationship Id="rId20" Type="http://schemas.openxmlformats.org/officeDocument/2006/relationships/hyperlink" Target="https://dx.doi.org/10.1007/s11858-019-01103-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zlm.de/forschung-und-entwicklung/publikationen/framework-explaining-teachers%E2%80%99-diagnostic-judgements" TargetMode="External"/><Relationship Id="rId11" Type="http://schemas.openxmlformats.org/officeDocument/2006/relationships/hyperlink" Target="https://dx.doi.org/https:/doi.org/10.4119/hlz-3167" TargetMode="External"/><Relationship Id="rId5" Type="http://schemas.openxmlformats.org/officeDocument/2006/relationships/hyperlink" Target="https://dzlm.de/forschung-und-entwicklung/publikationen/frei-verf%C3%BCgbare-materialien-f%C3%BCr-unterricht-und-fortbildung" TargetMode="External"/><Relationship Id="rId15" Type="http://schemas.openxmlformats.org/officeDocument/2006/relationships/hyperlink" Target="https://dzlm.de/forschung-und-entwicklung/publikationen/vertiefung-erweiterung-und-verbindung-von-wissensbereichen" TargetMode="External"/><Relationship Id="rId10" Type="http://schemas.openxmlformats.org/officeDocument/2006/relationships/hyperlink" Target="https://dzlm.de/forschung-und-entwicklung/publikationen/f%C3%B6rderung-diagnostischer-kompetenz-von-lehrkr%C3%A4ften-bei" TargetMode="External"/><Relationship Id="rId19" Type="http://schemas.openxmlformats.org/officeDocument/2006/relationships/hyperlink" Target="https://dzlm.de/forschung-und-entwicklung/publikationen/mathematical-pedagogical-content-knowledge-early-childhood" TargetMode="External"/><Relationship Id="rId4" Type="http://schemas.openxmlformats.org/officeDocument/2006/relationships/hyperlink" Target="https://dx.doi.org/10.1007/s10763-019-10044-x" TargetMode="External"/><Relationship Id="rId9" Type="http://schemas.openxmlformats.org/officeDocument/2006/relationships/hyperlink" Target="https://dx.doi.org/https:/doi.org/10.1007/s42010-020-00071-x" TargetMode="External"/><Relationship Id="rId14" Type="http://schemas.openxmlformats.org/officeDocument/2006/relationships/hyperlink" Target="https://dzlm.de/forschung-und-entwicklung/publikationen/facilitators%E2%80%99-adaptation-practices-curriculum-materia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sv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3.jpg"/><Relationship Id="rId5" Type="http://schemas.openxmlformats.org/officeDocument/2006/relationships/image" Target="../media/image9.png"/><Relationship Id="rId15" Type="http://schemas.openxmlformats.org/officeDocument/2006/relationships/image" Target="../media/image17.svg"/><Relationship Id="rId10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423F33C-7713-4F92-BB57-2167A9457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Hinweise |</a:t>
            </a:r>
            <a:r>
              <a:rPr lang="de-DE" dirty="0"/>
              <a:t> Farbcodes</a:t>
            </a:r>
          </a:p>
        </p:txBody>
      </p: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D6B3A0E6-D6A0-491D-A8AC-09DC4193D77B}"/>
              </a:ext>
            </a:extLst>
          </p:cNvPr>
          <p:cNvCxnSpPr>
            <a:cxnSpLocks/>
          </p:cNvCxnSpPr>
          <p:nvPr/>
        </p:nvCxnSpPr>
        <p:spPr bwMode="auto">
          <a:xfrm>
            <a:off x="7565800" y="1018478"/>
            <a:ext cx="0" cy="54507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A5A7A7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75EC13B4-E9D2-4521-968D-2782F0E94466}"/>
              </a:ext>
            </a:extLst>
          </p:cNvPr>
          <p:cNvGrpSpPr/>
          <p:nvPr/>
        </p:nvGrpSpPr>
        <p:grpSpPr>
          <a:xfrm>
            <a:off x="12282729" y="182813"/>
            <a:ext cx="1402975" cy="4683190"/>
            <a:chOff x="2946950" y="506064"/>
            <a:chExt cx="1402975" cy="4683190"/>
          </a:xfrm>
        </p:grpSpPr>
        <p:grpSp>
          <p:nvGrpSpPr>
            <p:cNvPr id="62" name="Gruppieren 61">
              <a:extLst>
                <a:ext uri="{FF2B5EF4-FFF2-40B4-BE49-F238E27FC236}">
                  <a16:creationId xmlns:a16="http://schemas.microsoft.com/office/drawing/2014/main" id="{F9F71AEC-851A-4281-B078-283934F1455A}"/>
                </a:ext>
              </a:extLst>
            </p:cNvPr>
            <p:cNvGrpSpPr/>
            <p:nvPr/>
          </p:nvGrpSpPr>
          <p:grpSpPr>
            <a:xfrm rot="5400000">
              <a:off x="2010950" y="1442064"/>
              <a:ext cx="2340000" cy="468000"/>
              <a:chOff x="252000" y="1070028"/>
              <a:chExt cx="2340000" cy="468000"/>
            </a:xfrm>
          </p:grpSpPr>
          <p:sp>
            <p:nvSpPr>
              <p:cNvPr id="90" name="Rechteck 89">
                <a:extLst>
                  <a:ext uri="{FF2B5EF4-FFF2-40B4-BE49-F238E27FC236}">
                    <a16:creationId xmlns:a16="http://schemas.microsoft.com/office/drawing/2014/main" id="{58C5C3DD-9888-44B5-8BA0-2F4E92827E2F}"/>
                  </a:ext>
                </a:extLst>
              </p:cNvPr>
              <p:cNvSpPr/>
              <p:nvPr/>
            </p:nvSpPr>
            <p:spPr bwMode="auto">
              <a:xfrm>
                <a:off x="252000" y="1070028"/>
                <a:ext cx="468000" cy="468000"/>
              </a:xfrm>
              <a:prstGeom prst="rect">
                <a:avLst/>
              </a:prstGeom>
              <a:solidFill>
                <a:schemeClr val="tx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91" name="Rechteck 90">
                <a:extLst>
                  <a:ext uri="{FF2B5EF4-FFF2-40B4-BE49-F238E27FC236}">
                    <a16:creationId xmlns:a16="http://schemas.microsoft.com/office/drawing/2014/main" id="{3A2A95FE-EF5C-4835-AE8D-DA34531CFFC9}"/>
                  </a:ext>
                </a:extLst>
              </p:cNvPr>
              <p:cNvSpPr/>
              <p:nvPr/>
            </p:nvSpPr>
            <p:spPr bwMode="auto">
              <a:xfrm>
                <a:off x="720000" y="1070028"/>
                <a:ext cx="468000" cy="468000"/>
              </a:xfrm>
              <a:prstGeom prst="rect">
                <a:avLst/>
              </a:prstGeom>
              <a:solidFill>
                <a:srgbClr val="728F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Rechteck 91">
                <a:extLst>
                  <a:ext uri="{FF2B5EF4-FFF2-40B4-BE49-F238E27FC236}">
                    <a16:creationId xmlns:a16="http://schemas.microsoft.com/office/drawing/2014/main" id="{81F6F0FD-9506-443C-99C0-5A99F0850D9C}"/>
                  </a:ext>
                </a:extLst>
              </p:cNvPr>
              <p:cNvSpPr/>
              <p:nvPr/>
            </p:nvSpPr>
            <p:spPr bwMode="auto">
              <a:xfrm>
                <a:off x="1188000" y="1070028"/>
                <a:ext cx="468000" cy="468000"/>
              </a:xfrm>
              <a:prstGeom prst="rect">
                <a:avLst/>
              </a:prstGeom>
              <a:solidFill>
                <a:srgbClr val="98ABB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Rechteck 92">
                <a:extLst>
                  <a:ext uri="{FF2B5EF4-FFF2-40B4-BE49-F238E27FC236}">
                    <a16:creationId xmlns:a16="http://schemas.microsoft.com/office/drawing/2014/main" id="{3785C1D0-C7B2-43B8-919E-3D5CA2173D69}"/>
                  </a:ext>
                </a:extLst>
              </p:cNvPr>
              <p:cNvSpPr/>
              <p:nvPr/>
            </p:nvSpPr>
            <p:spPr bwMode="auto">
              <a:xfrm>
                <a:off x="1656000" y="1070028"/>
                <a:ext cx="468000" cy="468000"/>
              </a:xfrm>
              <a:prstGeom prst="rect">
                <a:avLst/>
              </a:prstGeom>
              <a:solidFill>
                <a:srgbClr val="C0CAC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94" name="Rechteck 93">
                <a:extLst>
                  <a:ext uri="{FF2B5EF4-FFF2-40B4-BE49-F238E27FC236}">
                    <a16:creationId xmlns:a16="http://schemas.microsoft.com/office/drawing/2014/main" id="{7271E7EE-5A3D-410A-8C3F-E904098BD6A7}"/>
                  </a:ext>
                </a:extLst>
              </p:cNvPr>
              <p:cNvSpPr/>
              <p:nvPr/>
            </p:nvSpPr>
            <p:spPr bwMode="auto">
              <a:xfrm>
                <a:off x="2124000" y="1070028"/>
                <a:ext cx="468000" cy="468000"/>
              </a:xfrm>
              <a:prstGeom prst="rect">
                <a:avLst/>
              </a:prstGeom>
              <a:solidFill>
                <a:srgbClr val="E9EDE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96089AE5-FE82-4C1F-9367-EC4D17B2CAD5}"/>
                </a:ext>
              </a:extLst>
            </p:cNvPr>
            <p:cNvGrpSpPr/>
            <p:nvPr/>
          </p:nvGrpSpPr>
          <p:grpSpPr>
            <a:xfrm rot="5400000">
              <a:off x="2477925" y="1442064"/>
              <a:ext cx="2340000" cy="468000"/>
              <a:chOff x="252000" y="1615128"/>
              <a:chExt cx="2340000" cy="468000"/>
            </a:xfrm>
          </p:grpSpPr>
          <p:sp>
            <p:nvSpPr>
              <p:cNvPr id="85" name="Rechteck 84">
                <a:extLst>
                  <a:ext uri="{FF2B5EF4-FFF2-40B4-BE49-F238E27FC236}">
                    <a16:creationId xmlns:a16="http://schemas.microsoft.com/office/drawing/2014/main" id="{81FECC11-033B-4DCF-8AAD-C1B56E1EAC88}"/>
                  </a:ext>
                </a:extLst>
              </p:cNvPr>
              <p:cNvSpPr/>
              <p:nvPr/>
            </p:nvSpPr>
            <p:spPr bwMode="auto">
              <a:xfrm>
                <a:off x="252000" y="1615128"/>
                <a:ext cx="468000" cy="468000"/>
              </a:xfrm>
              <a:prstGeom prst="rect">
                <a:avLst/>
              </a:prstGeom>
              <a:solidFill>
                <a:srgbClr val="F8B44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Rechteck 85">
                <a:extLst>
                  <a:ext uri="{FF2B5EF4-FFF2-40B4-BE49-F238E27FC236}">
                    <a16:creationId xmlns:a16="http://schemas.microsoft.com/office/drawing/2014/main" id="{81A275DF-024B-490A-8316-515B1FB69F95}"/>
                  </a:ext>
                </a:extLst>
              </p:cNvPr>
              <p:cNvSpPr/>
              <p:nvPr/>
            </p:nvSpPr>
            <p:spPr bwMode="auto">
              <a:xfrm>
                <a:off x="720000" y="1615128"/>
                <a:ext cx="468000" cy="468000"/>
              </a:xfrm>
              <a:prstGeom prst="rect">
                <a:avLst/>
              </a:prstGeom>
              <a:solidFill>
                <a:srgbClr val="F2B86B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Rechteck 86">
                <a:extLst>
                  <a:ext uri="{FF2B5EF4-FFF2-40B4-BE49-F238E27FC236}">
                    <a16:creationId xmlns:a16="http://schemas.microsoft.com/office/drawing/2014/main" id="{2965486D-0AD1-4D09-BC1B-FD608D72639D}"/>
                  </a:ext>
                </a:extLst>
              </p:cNvPr>
              <p:cNvSpPr/>
              <p:nvPr/>
            </p:nvSpPr>
            <p:spPr bwMode="auto">
              <a:xfrm>
                <a:off x="1188000" y="1615128"/>
                <a:ext cx="468000" cy="468000"/>
              </a:xfrm>
              <a:prstGeom prst="rect">
                <a:avLst/>
              </a:prstGeom>
              <a:solidFill>
                <a:srgbClr val="F6C98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8" name="Rechteck 87">
                <a:extLst>
                  <a:ext uri="{FF2B5EF4-FFF2-40B4-BE49-F238E27FC236}">
                    <a16:creationId xmlns:a16="http://schemas.microsoft.com/office/drawing/2014/main" id="{B35FC06F-8867-4C54-9129-76527088EB61}"/>
                  </a:ext>
                </a:extLst>
              </p:cNvPr>
              <p:cNvSpPr/>
              <p:nvPr/>
            </p:nvSpPr>
            <p:spPr bwMode="auto">
              <a:xfrm>
                <a:off x="1656000" y="1615128"/>
                <a:ext cx="468000" cy="468000"/>
              </a:xfrm>
              <a:prstGeom prst="rect">
                <a:avLst/>
              </a:prstGeom>
              <a:solidFill>
                <a:srgbClr val="F9DBB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9" name="Rechteck 88">
                <a:extLst>
                  <a:ext uri="{FF2B5EF4-FFF2-40B4-BE49-F238E27FC236}">
                    <a16:creationId xmlns:a16="http://schemas.microsoft.com/office/drawing/2014/main" id="{780485C2-F4F7-431E-9D9C-16367EF92504}"/>
                  </a:ext>
                </a:extLst>
              </p:cNvPr>
              <p:cNvSpPr/>
              <p:nvPr/>
            </p:nvSpPr>
            <p:spPr bwMode="auto">
              <a:xfrm>
                <a:off x="2124000" y="1615128"/>
                <a:ext cx="468000" cy="468000"/>
              </a:xfrm>
              <a:prstGeom prst="rect">
                <a:avLst/>
              </a:prstGeom>
              <a:solidFill>
                <a:srgbClr val="FCEDD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33A7C98A-0CB8-463A-AE85-B1B6EF993E11}"/>
                </a:ext>
              </a:extLst>
            </p:cNvPr>
            <p:cNvGrpSpPr/>
            <p:nvPr/>
          </p:nvGrpSpPr>
          <p:grpSpPr>
            <a:xfrm rot="5400000">
              <a:off x="2945925" y="1442064"/>
              <a:ext cx="2340000" cy="468000"/>
              <a:chOff x="252000" y="2632128"/>
              <a:chExt cx="2340000" cy="468000"/>
            </a:xfrm>
          </p:grpSpPr>
          <p:sp>
            <p:nvSpPr>
              <p:cNvPr id="80" name="Rechteck 79">
                <a:extLst>
                  <a:ext uri="{FF2B5EF4-FFF2-40B4-BE49-F238E27FC236}">
                    <a16:creationId xmlns:a16="http://schemas.microsoft.com/office/drawing/2014/main" id="{D769EE8B-B83A-4D16-9F41-94FFC09A0F89}"/>
                  </a:ext>
                </a:extLst>
              </p:cNvPr>
              <p:cNvSpPr/>
              <p:nvPr/>
            </p:nvSpPr>
            <p:spPr bwMode="auto">
              <a:xfrm>
                <a:off x="252000" y="2632128"/>
                <a:ext cx="468000" cy="468000"/>
              </a:xfrm>
              <a:prstGeom prst="rect">
                <a:avLst/>
              </a:prstGeom>
              <a:solidFill>
                <a:srgbClr val="73737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:a16="http://schemas.microsoft.com/office/drawing/2014/main" id="{75E30CDB-8190-4B3B-9733-8114D7A30363}"/>
                  </a:ext>
                </a:extLst>
              </p:cNvPr>
              <p:cNvSpPr/>
              <p:nvPr/>
            </p:nvSpPr>
            <p:spPr bwMode="auto">
              <a:xfrm>
                <a:off x="720000" y="2632128"/>
                <a:ext cx="468000" cy="468000"/>
              </a:xfrm>
              <a:prstGeom prst="rect">
                <a:avLst/>
              </a:prstGeom>
              <a:solidFill>
                <a:srgbClr val="878888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2" name="Rechteck 81">
                <a:extLst>
                  <a:ext uri="{FF2B5EF4-FFF2-40B4-BE49-F238E27FC236}">
                    <a16:creationId xmlns:a16="http://schemas.microsoft.com/office/drawing/2014/main" id="{2D8DACED-822D-4585-8711-1D9C84045E57}"/>
                  </a:ext>
                </a:extLst>
              </p:cNvPr>
              <p:cNvSpPr/>
              <p:nvPr/>
            </p:nvSpPr>
            <p:spPr bwMode="auto">
              <a:xfrm>
                <a:off x="1188000" y="2632128"/>
                <a:ext cx="468000" cy="468000"/>
              </a:xfrm>
              <a:prstGeom prst="rect">
                <a:avLst/>
              </a:prstGeom>
              <a:solidFill>
                <a:srgbClr val="A5A7A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77D0C8D7-779E-439B-B451-CF87D4E5FC06}"/>
                  </a:ext>
                </a:extLst>
              </p:cNvPr>
              <p:cNvSpPr/>
              <p:nvPr/>
            </p:nvSpPr>
            <p:spPr bwMode="auto">
              <a:xfrm>
                <a:off x="1656000" y="2632128"/>
                <a:ext cx="468000" cy="468000"/>
              </a:xfrm>
              <a:prstGeom prst="rect">
                <a:avLst/>
              </a:prstGeom>
              <a:solidFill>
                <a:srgbClr val="C3C5C5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Rechteck 83">
                <a:extLst>
                  <a:ext uri="{FF2B5EF4-FFF2-40B4-BE49-F238E27FC236}">
                    <a16:creationId xmlns:a16="http://schemas.microsoft.com/office/drawing/2014/main" id="{53C8A204-0046-4574-885A-2E293701B80A}"/>
                  </a:ext>
                </a:extLst>
              </p:cNvPr>
              <p:cNvSpPr/>
              <p:nvPr/>
            </p:nvSpPr>
            <p:spPr bwMode="auto">
              <a:xfrm>
                <a:off x="2124000" y="2632128"/>
                <a:ext cx="468000" cy="468000"/>
              </a:xfrm>
              <a:prstGeom prst="rect">
                <a:avLst/>
              </a:prstGeom>
              <a:solidFill>
                <a:srgbClr val="E1E2E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4F2A713A-5E2F-4503-9B90-DF79276DB570}"/>
                </a:ext>
              </a:extLst>
            </p:cNvPr>
            <p:cNvGrpSpPr/>
            <p:nvPr/>
          </p:nvGrpSpPr>
          <p:grpSpPr>
            <a:xfrm rot="5400000">
              <a:off x="2010950" y="3784750"/>
              <a:ext cx="2340000" cy="468000"/>
              <a:chOff x="252000" y="3289873"/>
              <a:chExt cx="2340000" cy="468000"/>
            </a:xfrm>
          </p:grpSpPr>
          <p:sp>
            <p:nvSpPr>
              <p:cNvPr id="75" name="Rechteck 74">
                <a:extLst>
                  <a:ext uri="{FF2B5EF4-FFF2-40B4-BE49-F238E27FC236}">
                    <a16:creationId xmlns:a16="http://schemas.microsoft.com/office/drawing/2014/main" id="{F5992F2D-8B92-4C7C-B833-CF48FBB93829}"/>
                  </a:ext>
                </a:extLst>
              </p:cNvPr>
              <p:cNvSpPr/>
              <p:nvPr/>
            </p:nvSpPr>
            <p:spPr bwMode="auto">
              <a:xfrm>
                <a:off x="252000" y="3289873"/>
                <a:ext cx="468000" cy="468000"/>
              </a:xfrm>
              <a:prstGeom prst="rect">
                <a:avLst/>
              </a:prstGeom>
              <a:solidFill>
                <a:srgbClr val="A44168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42F4A858-581C-4550-8C55-3272486729A4}"/>
                  </a:ext>
                </a:extLst>
              </p:cNvPr>
              <p:cNvSpPr/>
              <p:nvPr/>
            </p:nvSpPr>
            <p:spPr bwMode="auto">
              <a:xfrm>
                <a:off x="720000" y="3289873"/>
                <a:ext cx="468000" cy="468000"/>
              </a:xfrm>
              <a:prstGeom prst="rect">
                <a:avLst/>
              </a:prstGeom>
              <a:solidFill>
                <a:srgbClr val="A25D75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57E7A610-67A0-4A08-8AD9-F9B97DE3F475}"/>
                  </a:ext>
                </a:extLst>
              </p:cNvPr>
              <p:cNvSpPr/>
              <p:nvPr/>
            </p:nvSpPr>
            <p:spPr bwMode="auto">
              <a:xfrm>
                <a:off x="1188000" y="3289873"/>
                <a:ext cx="468000" cy="468000"/>
              </a:xfrm>
              <a:prstGeom prst="rect">
                <a:avLst/>
              </a:prstGeom>
              <a:solidFill>
                <a:srgbClr val="B6809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8" name="Rechteck 77">
                <a:extLst>
                  <a:ext uri="{FF2B5EF4-FFF2-40B4-BE49-F238E27FC236}">
                    <a16:creationId xmlns:a16="http://schemas.microsoft.com/office/drawing/2014/main" id="{CEC22641-21CE-470B-901A-31B1E6851068}"/>
                  </a:ext>
                </a:extLst>
              </p:cNvPr>
              <p:cNvSpPr/>
              <p:nvPr/>
            </p:nvSpPr>
            <p:spPr bwMode="auto">
              <a:xfrm>
                <a:off x="1656000" y="3289873"/>
                <a:ext cx="468000" cy="468000"/>
              </a:xfrm>
              <a:prstGeom prst="rect">
                <a:avLst/>
              </a:prstGeom>
              <a:solidFill>
                <a:srgbClr val="CCA6B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Rechteck 78">
                <a:extLst>
                  <a:ext uri="{FF2B5EF4-FFF2-40B4-BE49-F238E27FC236}">
                    <a16:creationId xmlns:a16="http://schemas.microsoft.com/office/drawing/2014/main" id="{C86722B3-ECBF-44B5-877E-F48D16B6357E}"/>
                  </a:ext>
                </a:extLst>
              </p:cNvPr>
              <p:cNvSpPr/>
              <p:nvPr/>
            </p:nvSpPr>
            <p:spPr bwMode="auto">
              <a:xfrm>
                <a:off x="2124000" y="3289873"/>
                <a:ext cx="468000" cy="468000"/>
              </a:xfrm>
              <a:prstGeom prst="rect">
                <a:avLst/>
              </a:prstGeom>
              <a:solidFill>
                <a:srgbClr val="E4CFD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8838D1E2-AC67-43AB-8238-0DF6C57ECBB5}"/>
                </a:ext>
              </a:extLst>
            </p:cNvPr>
            <p:cNvGrpSpPr/>
            <p:nvPr/>
          </p:nvGrpSpPr>
          <p:grpSpPr>
            <a:xfrm rot="5400000">
              <a:off x="2477925" y="3784750"/>
              <a:ext cx="2340000" cy="468000"/>
              <a:chOff x="252000" y="4198128"/>
              <a:chExt cx="2340000" cy="468000"/>
            </a:xfrm>
          </p:grpSpPr>
          <p:sp>
            <p:nvSpPr>
              <p:cNvPr id="70" name="Rechteck 69">
                <a:extLst>
                  <a:ext uri="{FF2B5EF4-FFF2-40B4-BE49-F238E27FC236}">
                    <a16:creationId xmlns:a16="http://schemas.microsoft.com/office/drawing/2014/main" id="{32131A2E-7033-474E-B964-2C6D98301594}"/>
                  </a:ext>
                </a:extLst>
              </p:cNvPr>
              <p:cNvSpPr/>
              <p:nvPr/>
            </p:nvSpPr>
            <p:spPr bwMode="auto">
              <a:xfrm>
                <a:off x="252000" y="4198128"/>
                <a:ext cx="468000" cy="468000"/>
              </a:xfrm>
              <a:prstGeom prst="rect">
                <a:avLst/>
              </a:prstGeom>
              <a:solidFill>
                <a:srgbClr val="CDB98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B92053EE-7AAF-4EAF-B571-4B0373B7EEA7}"/>
                  </a:ext>
                </a:extLst>
              </p:cNvPr>
              <p:cNvSpPr/>
              <p:nvPr/>
            </p:nvSpPr>
            <p:spPr bwMode="auto">
              <a:xfrm>
                <a:off x="720000" y="4198128"/>
                <a:ext cx="468000" cy="468000"/>
              </a:xfrm>
              <a:prstGeom prst="rect">
                <a:avLst/>
              </a:prstGeom>
              <a:solidFill>
                <a:srgbClr val="C9BC9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id="{A532A860-3739-4F47-9CB4-CC655D0AE004}"/>
                  </a:ext>
                </a:extLst>
              </p:cNvPr>
              <p:cNvSpPr/>
              <p:nvPr/>
            </p:nvSpPr>
            <p:spPr bwMode="auto">
              <a:xfrm>
                <a:off x="1188000" y="4198128"/>
                <a:ext cx="468000" cy="468000"/>
              </a:xfrm>
              <a:prstGeom prst="rect">
                <a:avLst/>
              </a:prstGeom>
              <a:solidFill>
                <a:srgbClr val="D6CCB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id="{92C209D4-4DFF-4643-84E7-325EAE41C94C}"/>
                  </a:ext>
                </a:extLst>
              </p:cNvPr>
              <p:cNvSpPr/>
              <p:nvPr/>
            </p:nvSpPr>
            <p:spPr bwMode="auto">
              <a:xfrm>
                <a:off x="1656000" y="4198128"/>
                <a:ext cx="468000" cy="468000"/>
              </a:xfrm>
              <a:prstGeom prst="rect">
                <a:avLst/>
              </a:prstGeom>
              <a:solidFill>
                <a:srgbClr val="E3DDCB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3233DFA9-C43F-4866-97E0-CBB6EDB1AC6C}"/>
                  </a:ext>
                </a:extLst>
              </p:cNvPr>
              <p:cNvSpPr/>
              <p:nvPr/>
            </p:nvSpPr>
            <p:spPr bwMode="auto">
              <a:xfrm>
                <a:off x="2124000" y="4198128"/>
                <a:ext cx="468000" cy="468000"/>
              </a:xfrm>
              <a:prstGeom prst="rect">
                <a:avLst/>
              </a:prstGeom>
              <a:solidFill>
                <a:srgbClr val="F1EEE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de-DE" sz="2000" dirty="0" err="1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3C3F172C-615D-4D27-B441-52AE23252DB5}"/>
                </a:ext>
              </a:extLst>
            </p:cNvPr>
            <p:cNvSpPr/>
            <p:nvPr/>
          </p:nvSpPr>
          <p:spPr bwMode="auto">
            <a:xfrm rot="5400000">
              <a:off x="3880901" y="3784247"/>
              <a:ext cx="468000" cy="468000"/>
            </a:xfrm>
            <a:prstGeom prst="rect">
              <a:avLst/>
            </a:prstGeom>
            <a:solidFill>
              <a:srgbClr val="CCDEE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 sz="2000" dirty="0" err="1">
                <a:latin typeface="Calibri" panose="020F0502020204030204" pitchFamily="34" charset="0"/>
              </a:endParaRPr>
            </a:p>
          </p:txBody>
        </p:sp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8FF31A3A-CF39-4633-B348-58021C28888B}"/>
                </a:ext>
              </a:extLst>
            </p:cNvPr>
            <p:cNvSpPr/>
            <p:nvPr/>
          </p:nvSpPr>
          <p:spPr bwMode="auto">
            <a:xfrm rot="5400000">
              <a:off x="3880901" y="4252918"/>
              <a:ext cx="468000" cy="468000"/>
            </a:xfrm>
            <a:prstGeom prst="rect">
              <a:avLst/>
            </a:prstGeom>
            <a:solidFill>
              <a:srgbClr val="FDECD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 sz="2000" dirty="0" err="1">
                <a:latin typeface="Calibri" panose="020F0502020204030204" pitchFamily="34" charset="0"/>
              </a:endParaRP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900AE7C5-D27E-4098-8455-DF88520EDE5D}"/>
                </a:ext>
              </a:extLst>
            </p:cNvPr>
            <p:cNvSpPr/>
            <p:nvPr/>
          </p:nvSpPr>
          <p:spPr bwMode="auto">
            <a:xfrm rot="5400000">
              <a:off x="3880901" y="4721254"/>
              <a:ext cx="468000" cy="468000"/>
            </a:xfrm>
            <a:prstGeom prst="rect">
              <a:avLst/>
            </a:prstGeom>
            <a:solidFill>
              <a:srgbClr val="E1D5B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 sz="2000" dirty="0" err="1">
                <a:latin typeface="Calibri" panose="020F0502020204030204" pitchFamily="34" charset="0"/>
              </a:endParaRPr>
            </a:p>
          </p:txBody>
        </p:sp>
      </p:grpSp>
      <p:sp>
        <p:nvSpPr>
          <p:cNvPr id="95" name="Inhaltsplatzhalter 3">
            <a:extLst>
              <a:ext uri="{FF2B5EF4-FFF2-40B4-BE49-F238E27FC236}">
                <a16:creationId xmlns:a16="http://schemas.microsoft.com/office/drawing/2014/main" id="{CC6D0397-57D0-45D5-A4E1-6E6407594FED}"/>
              </a:ext>
            </a:extLst>
          </p:cNvPr>
          <p:cNvSpPr txBox="1">
            <a:spLocks/>
          </p:cNvSpPr>
          <p:nvPr/>
        </p:nvSpPr>
        <p:spPr>
          <a:xfrm>
            <a:off x="12282729" y="5058345"/>
            <a:ext cx="2982179" cy="183322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8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1pPr>
            <a:lvl2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2pPr>
            <a:lvl3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3pPr>
            <a:lvl4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4pPr>
            <a:lvl5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defTabSz="1211263">
              <a:spcBef>
                <a:spcPts val="0"/>
              </a:spcBef>
              <a:spcAft>
                <a:spcPts val="300"/>
              </a:spcAft>
              <a:buNone/>
            </a:pPr>
            <a:r>
              <a:rPr lang="de-DE" b="1" kern="0" dirty="0"/>
              <a:t>Kompakter Farbstreifen</a:t>
            </a:r>
          </a:p>
          <a:p>
            <a:pPr marL="0" indent="0" defTabSz="1211263">
              <a:spcBef>
                <a:spcPts val="0"/>
              </a:spcBef>
              <a:spcAft>
                <a:spcPts val="300"/>
              </a:spcAft>
              <a:buNone/>
            </a:pPr>
            <a:r>
              <a:rPr lang="de-DE" kern="0" dirty="0"/>
              <a:t>Dieser Farbstreifen kann zur Hilfe kopiert werden, um auf den zu bearbeitenden Folien die benötigten Farben mittels Pipette auszuwählen</a:t>
            </a:r>
          </a:p>
        </p:txBody>
      </p:sp>
      <p:sp>
        <p:nvSpPr>
          <p:cNvPr id="159" name="Inhaltsplatzhalter 3">
            <a:extLst>
              <a:ext uri="{FF2B5EF4-FFF2-40B4-BE49-F238E27FC236}">
                <a16:creationId xmlns:a16="http://schemas.microsoft.com/office/drawing/2014/main" id="{97EF2A85-1BC7-4160-8BD9-D23CCE9FCA0E}"/>
              </a:ext>
            </a:extLst>
          </p:cNvPr>
          <p:cNvSpPr txBox="1">
            <a:spLocks/>
          </p:cNvSpPr>
          <p:nvPr/>
        </p:nvSpPr>
        <p:spPr>
          <a:xfrm>
            <a:off x="432000" y="1856407"/>
            <a:ext cx="2982179" cy="6214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8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1pPr>
            <a:lvl2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2pPr>
            <a:lvl3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3pPr>
            <a:lvl4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4pPr>
            <a:lvl5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12112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Primärfarbe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Petrol</a:t>
            </a:r>
            <a:b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RGB	R 50 G 122 B 134</a:t>
            </a: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45D4ACD5-9D10-4985-A4CB-1BE181469425}"/>
              </a:ext>
            </a:extLst>
          </p:cNvPr>
          <p:cNvSpPr/>
          <p:nvPr/>
        </p:nvSpPr>
        <p:spPr bwMode="auto">
          <a:xfrm>
            <a:off x="432000" y="1211667"/>
            <a:ext cx="468000" cy="468000"/>
          </a:xfrm>
          <a:prstGeom prst="rect">
            <a:avLst/>
          </a:prstGeom>
          <a:solidFill>
            <a:srgbClr val="327A8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A5ADB73B-9895-4464-B335-D5E712C542AA}"/>
              </a:ext>
            </a:extLst>
          </p:cNvPr>
          <p:cNvSpPr/>
          <p:nvPr/>
        </p:nvSpPr>
        <p:spPr bwMode="auto">
          <a:xfrm>
            <a:off x="1046442" y="1211667"/>
            <a:ext cx="468000" cy="468000"/>
          </a:xfrm>
          <a:prstGeom prst="rect">
            <a:avLst/>
          </a:prstGeom>
          <a:solidFill>
            <a:srgbClr val="728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A916BD46-9805-4A2D-B83C-E55BC0A14C96}"/>
              </a:ext>
            </a:extLst>
          </p:cNvPr>
          <p:cNvSpPr/>
          <p:nvPr/>
        </p:nvSpPr>
        <p:spPr bwMode="auto">
          <a:xfrm>
            <a:off x="1660884" y="1211667"/>
            <a:ext cx="468000" cy="468000"/>
          </a:xfrm>
          <a:prstGeom prst="rect">
            <a:avLst/>
          </a:prstGeom>
          <a:solidFill>
            <a:srgbClr val="98ABB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9863E2E5-7C23-47E5-83A2-55B3B65ACBF5}"/>
              </a:ext>
            </a:extLst>
          </p:cNvPr>
          <p:cNvSpPr/>
          <p:nvPr/>
        </p:nvSpPr>
        <p:spPr bwMode="auto">
          <a:xfrm>
            <a:off x="2275326" y="1211667"/>
            <a:ext cx="468000" cy="468000"/>
          </a:xfrm>
          <a:prstGeom prst="rect">
            <a:avLst/>
          </a:prstGeom>
          <a:solidFill>
            <a:srgbClr val="C0CA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EBF9CD99-A43D-4A10-B62D-A966E7C0ACEA}"/>
              </a:ext>
            </a:extLst>
          </p:cNvPr>
          <p:cNvSpPr/>
          <p:nvPr/>
        </p:nvSpPr>
        <p:spPr bwMode="auto">
          <a:xfrm>
            <a:off x="2889768" y="1211667"/>
            <a:ext cx="468000" cy="468000"/>
          </a:xfrm>
          <a:prstGeom prst="rect">
            <a:avLst/>
          </a:prstGeom>
          <a:solidFill>
            <a:srgbClr val="D4DBD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65" name="Inhaltsplatzhalter 3">
            <a:extLst>
              <a:ext uri="{FF2B5EF4-FFF2-40B4-BE49-F238E27FC236}">
                <a16:creationId xmlns:a16="http://schemas.microsoft.com/office/drawing/2014/main" id="{0C7483AD-67C2-4922-BFC1-2CC7E1BB965A}"/>
              </a:ext>
            </a:extLst>
          </p:cNvPr>
          <p:cNvSpPr txBox="1">
            <a:spLocks/>
          </p:cNvSpPr>
          <p:nvPr/>
        </p:nvSpPr>
        <p:spPr>
          <a:xfrm>
            <a:off x="4251563" y="1856407"/>
            <a:ext cx="2982179" cy="6214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8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1pPr>
            <a:lvl2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2pPr>
            <a:lvl3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3pPr>
            <a:lvl4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4pPr>
            <a:lvl5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12112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Sekundärfarbe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Orange</a:t>
            </a:r>
            <a:b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RGB	R 50 G 122 B 134</a:t>
            </a: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15653FFF-7500-4F69-8E34-B296E663C590}"/>
              </a:ext>
            </a:extLst>
          </p:cNvPr>
          <p:cNvSpPr/>
          <p:nvPr/>
        </p:nvSpPr>
        <p:spPr bwMode="auto">
          <a:xfrm>
            <a:off x="4251563" y="1211667"/>
            <a:ext cx="468000" cy="468000"/>
          </a:xfrm>
          <a:prstGeom prst="rect">
            <a:avLst/>
          </a:prstGeom>
          <a:solidFill>
            <a:srgbClr val="F8B4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BD3C0398-964C-4EDF-A6B9-43D0EC31D3D1}"/>
              </a:ext>
            </a:extLst>
          </p:cNvPr>
          <p:cNvSpPr/>
          <p:nvPr/>
        </p:nvSpPr>
        <p:spPr bwMode="auto">
          <a:xfrm>
            <a:off x="4866005" y="1211667"/>
            <a:ext cx="468000" cy="468000"/>
          </a:xfrm>
          <a:prstGeom prst="rect">
            <a:avLst/>
          </a:prstGeom>
          <a:solidFill>
            <a:srgbClr val="F2B86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68" name="Rechteck 167">
            <a:extLst>
              <a:ext uri="{FF2B5EF4-FFF2-40B4-BE49-F238E27FC236}">
                <a16:creationId xmlns:a16="http://schemas.microsoft.com/office/drawing/2014/main" id="{D4AD8E7C-C1EA-48E8-A0C9-AFE21E050DB4}"/>
              </a:ext>
            </a:extLst>
          </p:cNvPr>
          <p:cNvSpPr/>
          <p:nvPr/>
        </p:nvSpPr>
        <p:spPr bwMode="auto">
          <a:xfrm>
            <a:off x="5480447" y="1211667"/>
            <a:ext cx="468000" cy="468000"/>
          </a:xfrm>
          <a:prstGeom prst="rect">
            <a:avLst/>
          </a:prstGeom>
          <a:solidFill>
            <a:srgbClr val="F6C9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69" name="Rechteck 168">
            <a:extLst>
              <a:ext uri="{FF2B5EF4-FFF2-40B4-BE49-F238E27FC236}">
                <a16:creationId xmlns:a16="http://schemas.microsoft.com/office/drawing/2014/main" id="{3034AE34-F335-4293-9DAB-F0978E1C3F56}"/>
              </a:ext>
            </a:extLst>
          </p:cNvPr>
          <p:cNvSpPr/>
          <p:nvPr/>
        </p:nvSpPr>
        <p:spPr bwMode="auto">
          <a:xfrm>
            <a:off x="6094889" y="1211667"/>
            <a:ext cx="468000" cy="468000"/>
          </a:xfrm>
          <a:prstGeom prst="rect">
            <a:avLst/>
          </a:prstGeom>
          <a:solidFill>
            <a:srgbClr val="F9DBB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75C69ADC-0967-46A1-B6AD-D8E4B9286BE1}"/>
              </a:ext>
            </a:extLst>
          </p:cNvPr>
          <p:cNvSpPr/>
          <p:nvPr/>
        </p:nvSpPr>
        <p:spPr bwMode="auto">
          <a:xfrm>
            <a:off x="6709331" y="1211667"/>
            <a:ext cx="468000" cy="468000"/>
          </a:xfrm>
          <a:prstGeom prst="rect">
            <a:avLst/>
          </a:prstGeom>
          <a:solidFill>
            <a:srgbClr val="FCEDD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1" name="Inhaltsplatzhalter 3">
            <a:extLst>
              <a:ext uri="{FF2B5EF4-FFF2-40B4-BE49-F238E27FC236}">
                <a16:creationId xmlns:a16="http://schemas.microsoft.com/office/drawing/2014/main" id="{5A05CAD9-AA64-42A3-BA07-861FA3661004}"/>
              </a:ext>
            </a:extLst>
          </p:cNvPr>
          <p:cNvSpPr txBox="1">
            <a:spLocks/>
          </p:cNvSpPr>
          <p:nvPr/>
        </p:nvSpPr>
        <p:spPr>
          <a:xfrm>
            <a:off x="4251563" y="3418507"/>
            <a:ext cx="2982179" cy="6214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8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1pPr>
            <a:lvl2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2pPr>
            <a:lvl3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3pPr>
            <a:lvl4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4pPr>
            <a:lvl5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12112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Sekundärfarbe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Grau</a:t>
            </a:r>
            <a:b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RGB	R 50 G 122 B 134</a:t>
            </a:r>
          </a:p>
        </p:txBody>
      </p:sp>
      <p:sp>
        <p:nvSpPr>
          <p:cNvPr id="172" name="Rechteck 171">
            <a:extLst>
              <a:ext uri="{FF2B5EF4-FFF2-40B4-BE49-F238E27FC236}">
                <a16:creationId xmlns:a16="http://schemas.microsoft.com/office/drawing/2014/main" id="{DA2EFC2F-2051-4AEA-A2DE-D7FE59BE8FF4}"/>
              </a:ext>
            </a:extLst>
          </p:cNvPr>
          <p:cNvSpPr/>
          <p:nvPr/>
        </p:nvSpPr>
        <p:spPr bwMode="auto">
          <a:xfrm>
            <a:off x="4251563" y="2773767"/>
            <a:ext cx="468000" cy="468000"/>
          </a:xfrm>
          <a:prstGeom prst="rect">
            <a:avLst/>
          </a:prstGeom>
          <a:solidFill>
            <a:srgbClr val="7373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3" name="Rechteck 172">
            <a:extLst>
              <a:ext uri="{FF2B5EF4-FFF2-40B4-BE49-F238E27FC236}">
                <a16:creationId xmlns:a16="http://schemas.microsoft.com/office/drawing/2014/main" id="{E9E4FE11-C114-4614-B9EE-ED5C481D90F2}"/>
              </a:ext>
            </a:extLst>
          </p:cNvPr>
          <p:cNvSpPr/>
          <p:nvPr/>
        </p:nvSpPr>
        <p:spPr bwMode="auto">
          <a:xfrm>
            <a:off x="4866005" y="2773767"/>
            <a:ext cx="468000" cy="468000"/>
          </a:xfrm>
          <a:prstGeom prst="rect">
            <a:avLst/>
          </a:prstGeom>
          <a:solidFill>
            <a:srgbClr val="8788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4" name="Rechteck 173">
            <a:extLst>
              <a:ext uri="{FF2B5EF4-FFF2-40B4-BE49-F238E27FC236}">
                <a16:creationId xmlns:a16="http://schemas.microsoft.com/office/drawing/2014/main" id="{DE8E6C30-9B3A-4ABD-BFFB-610E763B10BC}"/>
              </a:ext>
            </a:extLst>
          </p:cNvPr>
          <p:cNvSpPr/>
          <p:nvPr/>
        </p:nvSpPr>
        <p:spPr bwMode="auto">
          <a:xfrm>
            <a:off x="5480447" y="2773767"/>
            <a:ext cx="468000" cy="468000"/>
          </a:xfrm>
          <a:prstGeom prst="rect">
            <a:avLst/>
          </a:prstGeom>
          <a:solidFill>
            <a:srgbClr val="A5A7A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5" name="Rechteck 174">
            <a:extLst>
              <a:ext uri="{FF2B5EF4-FFF2-40B4-BE49-F238E27FC236}">
                <a16:creationId xmlns:a16="http://schemas.microsoft.com/office/drawing/2014/main" id="{10EE1D7A-AC64-47B1-8CE0-A8745C275802}"/>
              </a:ext>
            </a:extLst>
          </p:cNvPr>
          <p:cNvSpPr/>
          <p:nvPr/>
        </p:nvSpPr>
        <p:spPr bwMode="auto">
          <a:xfrm>
            <a:off x="6094889" y="2773767"/>
            <a:ext cx="468000" cy="468000"/>
          </a:xfrm>
          <a:prstGeom prst="rect">
            <a:avLst/>
          </a:prstGeom>
          <a:solidFill>
            <a:srgbClr val="C3C5C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6" name="Rechteck 175">
            <a:extLst>
              <a:ext uri="{FF2B5EF4-FFF2-40B4-BE49-F238E27FC236}">
                <a16:creationId xmlns:a16="http://schemas.microsoft.com/office/drawing/2014/main" id="{DA14984B-805E-4879-B38C-A475E474367D}"/>
              </a:ext>
            </a:extLst>
          </p:cNvPr>
          <p:cNvSpPr/>
          <p:nvPr/>
        </p:nvSpPr>
        <p:spPr bwMode="auto">
          <a:xfrm>
            <a:off x="6709331" y="2773767"/>
            <a:ext cx="468000" cy="468000"/>
          </a:xfrm>
          <a:prstGeom prst="rect">
            <a:avLst/>
          </a:prstGeom>
          <a:solidFill>
            <a:srgbClr val="E1E2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7" name="Inhaltsplatzhalter 3">
            <a:extLst>
              <a:ext uri="{FF2B5EF4-FFF2-40B4-BE49-F238E27FC236}">
                <a16:creationId xmlns:a16="http://schemas.microsoft.com/office/drawing/2014/main" id="{5ACDC272-9769-4A06-A01A-4A536922977A}"/>
              </a:ext>
            </a:extLst>
          </p:cNvPr>
          <p:cNvSpPr txBox="1">
            <a:spLocks/>
          </p:cNvSpPr>
          <p:nvPr/>
        </p:nvSpPr>
        <p:spPr>
          <a:xfrm>
            <a:off x="432000" y="3418507"/>
            <a:ext cx="2982179" cy="6214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8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1pPr>
            <a:lvl2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2pPr>
            <a:lvl3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3pPr>
            <a:lvl4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4pPr>
            <a:lvl5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12112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Tertiärfarbe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Weinrot</a:t>
            </a:r>
            <a:b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RGB	R 50 G 122 B 134</a:t>
            </a:r>
          </a:p>
        </p:txBody>
      </p:sp>
      <p:sp>
        <p:nvSpPr>
          <p:cNvPr id="178" name="Rechteck 177">
            <a:extLst>
              <a:ext uri="{FF2B5EF4-FFF2-40B4-BE49-F238E27FC236}">
                <a16:creationId xmlns:a16="http://schemas.microsoft.com/office/drawing/2014/main" id="{22795232-A66B-4326-9B28-A1DF4D9ECF95}"/>
              </a:ext>
            </a:extLst>
          </p:cNvPr>
          <p:cNvSpPr/>
          <p:nvPr/>
        </p:nvSpPr>
        <p:spPr bwMode="auto">
          <a:xfrm>
            <a:off x="432000" y="2773767"/>
            <a:ext cx="468000" cy="468000"/>
          </a:xfrm>
          <a:prstGeom prst="rect">
            <a:avLst/>
          </a:prstGeom>
          <a:solidFill>
            <a:srgbClr val="A4416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921EEA08-8FFA-4685-B37C-4D40378C98DE}"/>
              </a:ext>
            </a:extLst>
          </p:cNvPr>
          <p:cNvSpPr/>
          <p:nvPr/>
        </p:nvSpPr>
        <p:spPr bwMode="auto">
          <a:xfrm>
            <a:off x="1046442" y="2773767"/>
            <a:ext cx="468000" cy="468000"/>
          </a:xfrm>
          <a:prstGeom prst="rect">
            <a:avLst/>
          </a:prstGeom>
          <a:solidFill>
            <a:srgbClr val="A25D7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7EDA354F-460B-4E2D-8309-B5DAF5A9230F}"/>
              </a:ext>
            </a:extLst>
          </p:cNvPr>
          <p:cNvSpPr/>
          <p:nvPr/>
        </p:nvSpPr>
        <p:spPr bwMode="auto">
          <a:xfrm>
            <a:off x="1660884" y="2773767"/>
            <a:ext cx="468000" cy="468000"/>
          </a:xfrm>
          <a:prstGeom prst="rect">
            <a:avLst/>
          </a:prstGeom>
          <a:solidFill>
            <a:srgbClr val="B6809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97B83903-FDE4-4B2E-B21F-E73713DB2582}"/>
              </a:ext>
            </a:extLst>
          </p:cNvPr>
          <p:cNvSpPr/>
          <p:nvPr/>
        </p:nvSpPr>
        <p:spPr bwMode="auto">
          <a:xfrm>
            <a:off x="2275326" y="2773767"/>
            <a:ext cx="468000" cy="468000"/>
          </a:xfrm>
          <a:prstGeom prst="rect">
            <a:avLst/>
          </a:prstGeom>
          <a:solidFill>
            <a:srgbClr val="CCA6B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81937023-1DB0-4574-ABA9-B215372D92FD}"/>
              </a:ext>
            </a:extLst>
          </p:cNvPr>
          <p:cNvSpPr/>
          <p:nvPr/>
        </p:nvSpPr>
        <p:spPr bwMode="auto">
          <a:xfrm>
            <a:off x="2889768" y="2773767"/>
            <a:ext cx="468000" cy="468000"/>
          </a:xfrm>
          <a:prstGeom prst="rect">
            <a:avLst/>
          </a:prstGeom>
          <a:solidFill>
            <a:srgbClr val="E4CFD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3" name="Inhaltsplatzhalter 3">
            <a:extLst>
              <a:ext uri="{FF2B5EF4-FFF2-40B4-BE49-F238E27FC236}">
                <a16:creationId xmlns:a16="http://schemas.microsoft.com/office/drawing/2014/main" id="{A34AD74D-B58A-4B14-A930-FC917966B952}"/>
              </a:ext>
            </a:extLst>
          </p:cNvPr>
          <p:cNvSpPr txBox="1">
            <a:spLocks/>
          </p:cNvSpPr>
          <p:nvPr/>
        </p:nvSpPr>
        <p:spPr>
          <a:xfrm>
            <a:off x="432000" y="5024835"/>
            <a:ext cx="2982179" cy="6214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5900" indent="-215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8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1pPr>
            <a:lvl2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2pPr>
            <a:lvl3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3pPr>
            <a:lvl4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4pPr>
            <a:lvl5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12112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Wiss.- und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FoBi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-Kontext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Ocker</a:t>
            </a:r>
            <a:b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RGB	R 50 G 122 B 134</a:t>
            </a:r>
          </a:p>
        </p:txBody>
      </p:sp>
      <p:sp>
        <p:nvSpPr>
          <p:cNvPr id="184" name="Rechteck 183">
            <a:extLst>
              <a:ext uri="{FF2B5EF4-FFF2-40B4-BE49-F238E27FC236}">
                <a16:creationId xmlns:a16="http://schemas.microsoft.com/office/drawing/2014/main" id="{B6D4A5B0-398B-4158-A4DE-C3771A0345BC}"/>
              </a:ext>
            </a:extLst>
          </p:cNvPr>
          <p:cNvSpPr/>
          <p:nvPr/>
        </p:nvSpPr>
        <p:spPr bwMode="auto">
          <a:xfrm>
            <a:off x="432000" y="4380095"/>
            <a:ext cx="468000" cy="468000"/>
          </a:xfrm>
          <a:prstGeom prst="rect">
            <a:avLst/>
          </a:prstGeom>
          <a:solidFill>
            <a:srgbClr val="CDB98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5" name="Rechteck 184">
            <a:extLst>
              <a:ext uri="{FF2B5EF4-FFF2-40B4-BE49-F238E27FC236}">
                <a16:creationId xmlns:a16="http://schemas.microsoft.com/office/drawing/2014/main" id="{7363ED78-3B5A-45D2-94B5-6A9958477EA8}"/>
              </a:ext>
            </a:extLst>
          </p:cNvPr>
          <p:cNvSpPr/>
          <p:nvPr/>
        </p:nvSpPr>
        <p:spPr bwMode="auto">
          <a:xfrm>
            <a:off x="1046442" y="4380095"/>
            <a:ext cx="468000" cy="468000"/>
          </a:xfrm>
          <a:prstGeom prst="rect">
            <a:avLst/>
          </a:prstGeom>
          <a:solidFill>
            <a:srgbClr val="C9BC9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6" name="Rechteck 185">
            <a:extLst>
              <a:ext uri="{FF2B5EF4-FFF2-40B4-BE49-F238E27FC236}">
                <a16:creationId xmlns:a16="http://schemas.microsoft.com/office/drawing/2014/main" id="{0747D06D-A2C1-4AEC-9D01-91691FE6E166}"/>
              </a:ext>
            </a:extLst>
          </p:cNvPr>
          <p:cNvSpPr/>
          <p:nvPr/>
        </p:nvSpPr>
        <p:spPr bwMode="auto">
          <a:xfrm>
            <a:off x="1660884" y="4380095"/>
            <a:ext cx="468000" cy="468000"/>
          </a:xfrm>
          <a:prstGeom prst="rect">
            <a:avLst/>
          </a:prstGeom>
          <a:solidFill>
            <a:srgbClr val="D6CCB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7" name="Rechteck 186">
            <a:extLst>
              <a:ext uri="{FF2B5EF4-FFF2-40B4-BE49-F238E27FC236}">
                <a16:creationId xmlns:a16="http://schemas.microsoft.com/office/drawing/2014/main" id="{27396321-19D4-4D0B-B193-D5500F6962BF}"/>
              </a:ext>
            </a:extLst>
          </p:cNvPr>
          <p:cNvSpPr/>
          <p:nvPr/>
        </p:nvSpPr>
        <p:spPr bwMode="auto">
          <a:xfrm>
            <a:off x="2275326" y="4380095"/>
            <a:ext cx="468000" cy="468000"/>
          </a:xfrm>
          <a:prstGeom prst="rect">
            <a:avLst/>
          </a:prstGeom>
          <a:solidFill>
            <a:srgbClr val="E3DDC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8" name="Rechteck 187">
            <a:extLst>
              <a:ext uri="{FF2B5EF4-FFF2-40B4-BE49-F238E27FC236}">
                <a16:creationId xmlns:a16="http://schemas.microsoft.com/office/drawing/2014/main" id="{9D74583B-FD58-4721-BD8D-DC8D6441299D}"/>
              </a:ext>
            </a:extLst>
          </p:cNvPr>
          <p:cNvSpPr/>
          <p:nvPr/>
        </p:nvSpPr>
        <p:spPr bwMode="auto">
          <a:xfrm>
            <a:off x="2889768" y="4380095"/>
            <a:ext cx="468000" cy="468000"/>
          </a:xfrm>
          <a:prstGeom prst="rect">
            <a:avLst/>
          </a:prstGeom>
          <a:solidFill>
            <a:srgbClr val="F1EE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2000" dirty="0" err="1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913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743EDE6-3532-451C-9D8A-D28AF6AF1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 err="1"/>
              <a:t>Tempor</a:t>
            </a:r>
            <a:r>
              <a:rPr lang="de-DE" b="1" dirty="0"/>
              <a:t> </a:t>
            </a:r>
            <a:r>
              <a:rPr lang="de-DE" b="1" dirty="0" err="1"/>
              <a:t>invidunt</a:t>
            </a:r>
            <a:endParaRPr lang="de-DE" dirty="0"/>
          </a:p>
          <a:p>
            <a:r>
              <a:rPr lang="de-DE" dirty="0" err="1"/>
              <a:t>labore</a:t>
            </a:r>
            <a:endParaRPr lang="de-DE" dirty="0"/>
          </a:p>
          <a:p>
            <a:r>
              <a:rPr lang="de-DE" dirty="0" err="1"/>
              <a:t>invidunt</a:t>
            </a:r>
            <a:endParaRPr lang="de-DE" dirty="0"/>
          </a:p>
          <a:p>
            <a:r>
              <a:rPr lang="de-DE" dirty="0" err="1"/>
              <a:t>accusam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5D46FA9-3B9E-46E8-952E-A3A71B852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endParaRPr lang="de-DE" dirty="0"/>
          </a:p>
        </p:txBody>
      </p:sp>
      <p:sp>
        <p:nvSpPr>
          <p:cNvPr id="7" name="Abgerundetes Rechteck 32">
            <a:extLst>
              <a:ext uri="{FF2B5EF4-FFF2-40B4-BE49-F238E27FC236}">
                <a16:creationId xmlns:a16="http://schemas.microsoft.com/office/drawing/2014/main" id="{52BA12D5-1374-421C-820E-E7640D6165E1}"/>
              </a:ext>
            </a:extLst>
          </p:cNvPr>
          <p:cNvSpPr/>
          <p:nvPr/>
        </p:nvSpPr>
        <p:spPr bwMode="auto">
          <a:xfrm>
            <a:off x="7454808" y="3379088"/>
            <a:ext cx="3484605" cy="584775"/>
          </a:xfrm>
          <a:prstGeom prst="roundRect">
            <a:avLst>
              <a:gd name="adj" fmla="val 16466"/>
            </a:avLst>
          </a:prstGeom>
          <a:solidFill>
            <a:srgbClr val="D0E9E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32000" tIns="0" rIns="10800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-9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/>
                <a:ea typeface="ＭＳ Ｐゴシック" charset="-128"/>
                <a:cs typeface="Calibri"/>
              </a:rPr>
              <a:t>Kognitive Aktivierung: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/>
                <a:ea typeface="ＭＳ Ｐゴシック" charset="-128"/>
                <a:cs typeface="Calibri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Aktive Lernprozesse anregen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86B7CAF-13E3-42C0-8BEC-2392CF5D0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136004" y="3329475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sp>
        <p:nvSpPr>
          <p:cNvPr id="9" name="Titel 3">
            <a:extLst>
              <a:ext uri="{FF2B5EF4-FFF2-40B4-BE49-F238E27FC236}">
                <a16:creationId xmlns:a16="http://schemas.microsoft.com/office/drawing/2014/main" id="{80C278BA-59D8-4A5D-85C9-D1BECD85FCF0}"/>
              </a:ext>
            </a:extLst>
          </p:cNvPr>
          <p:cNvSpPr txBox="1">
            <a:spLocks/>
          </p:cNvSpPr>
          <p:nvPr/>
        </p:nvSpPr>
        <p:spPr>
          <a:xfrm rot="21047215">
            <a:off x="3797744" y="3171630"/>
            <a:ext cx="2138237" cy="5147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72000" rIns="0" bIns="72000" rtlCol="0" anchor="t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accent1"/>
                </a:solidFill>
                <a:latin typeface="+mj-lt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/>
            <a:r>
              <a:rPr lang="de-DE" sz="2400" b="0" kern="0" dirty="0">
                <a:solidFill>
                  <a:schemeClr val="accent3"/>
                </a:solidFill>
              </a:rPr>
              <a:t>Beispielfolie</a:t>
            </a:r>
          </a:p>
        </p:txBody>
      </p:sp>
    </p:spTree>
    <p:extLst>
      <p:ext uri="{BB962C8B-B14F-4D97-AF65-F5344CB8AC3E}">
        <p14:creationId xmlns:p14="http://schemas.microsoft.com/office/powerpoint/2010/main" val="19741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89243DF6-3ED3-4908-949C-1004F69BF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Literatur</a:t>
            </a:r>
            <a:endParaRPr lang="de-DE" dirty="0"/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F8457B7C-8FA0-485A-9790-440A7B317DF2}"/>
              </a:ext>
            </a:extLst>
          </p:cNvPr>
          <p:cNvSpPr txBox="1">
            <a:spLocks/>
          </p:cNvSpPr>
          <p:nvPr/>
        </p:nvSpPr>
        <p:spPr>
          <a:xfrm rot="21047215">
            <a:off x="3617244" y="444631"/>
            <a:ext cx="2138237" cy="5147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72000" rIns="0" bIns="72000" rtlCol="0" anchor="t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accent1"/>
                </a:solidFill>
                <a:latin typeface="+mj-lt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/>
            <a:r>
              <a:rPr lang="de-DE" sz="2400" b="0" kern="0" dirty="0">
                <a:solidFill>
                  <a:schemeClr val="accent3"/>
                </a:solidFill>
              </a:rPr>
              <a:t>Beispielfolie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A4319198-AD17-4960-9EB6-ACF42421E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Basisliteratur</a:t>
            </a:r>
            <a:endParaRPr lang="de-DE" dirty="0"/>
          </a:p>
          <a:p>
            <a:r>
              <a:rPr lang="de-DE" dirty="0"/>
              <a:t>Gasteiger, H., Brunner, E. &amp; Chen, C. (2020, online </a:t>
            </a:r>
            <a:r>
              <a:rPr lang="de-DE" dirty="0" err="1"/>
              <a:t>first</a:t>
            </a:r>
            <a:r>
              <a:rPr lang="de-DE" dirty="0"/>
              <a:t>). 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Basic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conditions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early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mathematics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education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– a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comparison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between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Germany, Taiwan and </a:t>
            </a:r>
            <a:r>
              <a:rPr lang="de-DE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Switzerland</a:t>
            </a:r>
            <a:r>
              <a:rPr lang="de-DE" dirty="0"/>
              <a:t>. </a:t>
            </a:r>
            <a:r>
              <a:rPr lang="de-DE" i="1" dirty="0"/>
              <a:t>International Journal </a:t>
            </a:r>
            <a:r>
              <a:rPr lang="de-DE" i="1" dirty="0" err="1"/>
              <a:t>of</a:t>
            </a:r>
            <a:r>
              <a:rPr lang="de-DE" i="1" dirty="0"/>
              <a:t> Science and </a:t>
            </a:r>
            <a:r>
              <a:rPr lang="de-DE" i="1" dirty="0" err="1"/>
              <a:t>Mathematics</a:t>
            </a:r>
            <a:r>
              <a:rPr lang="de-DE" i="1" dirty="0"/>
              <a:t> Education</a:t>
            </a:r>
            <a:r>
              <a:rPr lang="de-DE" dirty="0"/>
              <a:t>. </a:t>
            </a:r>
            <a:r>
              <a:rPr lang="de-DE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DOI:10.1007/s10763-019-10044-x</a:t>
            </a:r>
            <a:r>
              <a:rPr lang="de-DE" dirty="0"/>
              <a:t>. </a:t>
            </a:r>
          </a:p>
          <a:p>
            <a:r>
              <a:rPr lang="de-DE" dirty="0"/>
              <a:t>Griese, B., </a:t>
            </a:r>
            <a:r>
              <a:rPr lang="de-DE" dirty="0" err="1"/>
              <a:t>Nieszporek</a:t>
            </a:r>
            <a:r>
              <a:rPr lang="de-DE" dirty="0"/>
              <a:t>, R. &amp; Biehler, R. (2020). </a:t>
            </a:r>
            <a:r>
              <a:rPr lang="de-DE" dirty="0">
                <a:hlinkClick r:id="rId5"/>
              </a:rPr>
              <a:t>Frei verfügbare Materialien für Unterricht und Fortbildung: Stochastik verständnisorientiert unterrichten</a:t>
            </a:r>
            <a:r>
              <a:rPr lang="de-DE" dirty="0"/>
              <a:t>. </a:t>
            </a:r>
            <a:r>
              <a:rPr lang="de-DE" i="1" dirty="0"/>
              <a:t>Stochastik in der Schule</a:t>
            </a:r>
            <a:r>
              <a:rPr lang="de-DE" dirty="0"/>
              <a:t>, 40 (1), 10-17. </a:t>
            </a:r>
          </a:p>
          <a:p>
            <a:r>
              <a:rPr lang="de-DE" dirty="0"/>
              <a:t>Loibl, K., </a:t>
            </a:r>
            <a:r>
              <a:rPr lang="de-DE" dirty="0" err="1"/>
              <a:t>Leuders</a:t>
            </a:r>
            <a:r>
              <a:rPr lang="de-DE" dirty="0"/>
              <a:t>, T. &amp; Dörfler, T. (2020). </a:t>
            </a:r>
            <a:r>
              <a:rPr lang="de-DE" dirty="0">
                <a:hlinkClick r:id="rId6"/>
              </a:rPr>
              <a:t>A Framework </a:t>
            </a:r>
            <a:r>
              <a:rPr lang="de-DE" dirty="0" err="1">
                <a:hlinkClick r:id="rId6"/>
              </a:rPr>
              <a:t>for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Explaining</a:t>
            </a:r>
            <a:r>
              <a:rPr lang="de-DE" dirty="0">
                <a:hlinkClick r:id="rId6"/>
              </a:rPr>
              <a:t> Teachers’ </a:t>
            </a:r>
            <a:r>
              <a:rPr lang="de-DE" dirty="0" err="1">
                <a:hlinkClick r:id="rId6"/>
              </a:rPr>
              <a:t>Diagnostic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Judgements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by</a:t>
            </a:r>
            <a:r>
              <a:rPr lang="de-DE" dirty="0">
                <a:hlinkClick r:id="rId6"/>
              </a:rPr>
              <a:t> </a:t>
            </a:r>
            <a:r>
              <a:rPr lang="de-DE" dirty="0" err="1">
                <a:hlinkClick r:id="rId6"/>
              </a:rPr>
              <a:t>Cognitive</a:t>
            </a:r>
            <a:r>
              <a:rPr lang="de-DE" dirty="0">
                <a:hlinkClick r:id="rId6"/>
              </a:rPr>
              <a:t> Modeling (</a:t>
            </a:r>
            <a:r>
              <a:rPr lang="de-DE" dirty="0" err="1">
                <a:hlinkClick r:id="rId6"/>
              </a:rPr>
              <a:t>DiaCoM</a:t>
            </a:r>
            <a:r>
              <a:rPr lang="de-DE" dirty="0"/>
              <a:t>). </a:t>
            </a:r>
            <a:r>
              <a:rPr lang="de-DE" i="1" dirty="0"/>
              <a:t>Teaching and Teacher Education,</a:t>
            </a:r>
            <a:r>
              <a:rPr lang="de-DE" dirty="0"/>
              <a:t> 91. </a:t>
            </a:r>
            <a:r>
              <a:rPr lang="de-DE" dirty="0">
                <a:hlinkClick r:id="rId7"/>
              </a:rPr>
              <a:t>DOI:10.1016/j.tate.2020.103059</a:t>
            </a:r>
            <a:r>
              <a:rPr lang="de-DE" dirty="0"/>
              <a:t>. </a:t>
            </a:r>
          </a:p>
          <a:p>
            <a:r>
              <a:rPr lang="de-DE" dirty="0" err="1"/>
              <a:t>Rieu</a:t>
            </a:r>
            <a:r>
              <a:rPr lang="de-DE" dirty="0"/>
              <a:t>, A., Loibl, K., </a:t>
            </a:r>
            <a:r>
              <a:rPr lang="de-DE" dirty="0" err="1"/>
              <a:t>Leuders</a:t>
            </a:r>
            <a:r>
              <a:rPr lang="de-DE" dirty="0"/>
              <a:t>, T. &amp; </a:t>
            </a:r>
            <a:r>
              <a:rPr lang="de-DE" dirty="0" err="1"/>
              <a:t>Herppich</a:t>
            </a:r>
            <a:r>
              <a:rPr lang="de-DE" dirty="0"/>
              <a:t>, S. (2020). </a:t>
            </a:r>
            <a:r>
              <a:rPr lang="de-DE" dirty="0">
                <a:hlinkClick r:id="rId8"/>
              </a:rPr>
              <a:t>Diagnostisches Urteilen als informationsverarbeitender Prozess – Wie nutzen Lehrkräfte ihr Wissen bei der Identifizierung und Gewichtung von Anforderungen in Aufgaben</a:t>
            </a:r>
            <a:r>
              <a:rPr lang="de-DE" dirty="0"/>
              <a:t>?. </a:t>
            </a:r>
            <a:r>
              <a:rPr lang="de-DE" i="1" dirty="0"/>
              <a:t>Unterrichtswissenschaft</a:t>
            </a:r>
            <a:r>
              <a:rPr lang="de-DE" dirty="0"/>
              <a:t>, (2020). </a:t>
            </a:r>
            <a:r>
              <a:rPr lang="de-DE" dirty="0" err="1">
                <a:hlinkClick r:id="rId9"/>
              </a:rPr>
              <a:t>DOI:https</a:t>
            </a:r>
            <a:r>
              <a:rPr lang="de-DE" dirty="0">
                <a:hlinkClick r:id="rId9"/>
              </a:rPr>
              <a:t>://doi.org/10.1007/s42010-020-00071-x</a:t>
            </a:r>
            <a:r>
              <a:rPr lang="de-DE" dirty="0"/>
              <a:t>. </a:t>
            </a:r>
          </a:p>
          <a:p>
            <a:r>
              <a:rPr lang="de-DE" dirty="0" err="1"/>
              <a:t>Rieu</a:t>
            </a:r>
            <a:r>
              <a:rPr lang="de-DE" dirty="0"/>
              <a:t>, A., Loibl, K. &amp; </a:t>
            </a:r>
            <a:r>
              <a:rPr lang="de-DE" dirty="0" err="1"/>
              <a:t>Leuders</a:t>
            </a:r>
            <a:r>
              <a:rPr lang="de-DE" dirty="0"/>
              <a:t>, T. (2020). </a:t>
            </a:r>
            <a:r>
              <a:rPr lang="de-DE" dirty="0">
                <a:hlinkClick r:id="rId10"/>
              </a:rPr>
              <a:t>Förderung diagnostischer Kompetenz von Lehrkräften bei Aufgaben der Bruchrechnung</a:t>
            </a:r>
            <a:r>
              <a:rPr lang="de-DE" i="1" dirty="0"/>
              <a:t>. Herausforderung Lehrer*</a:t>
            </a:r>
            <a:r>
              <a:rPr lang="de-DE" i="1" dirty="0" err="1"/>
              <a:t>innenbildung</a:t>
            </a:r>
            <a:r>
              <a:rPr lang="de-DE" dirty="0"/>
              <a:t>, 3 (1), 492–509. </a:t>
            </a:r>
            <a:r>
              <a:rPr lang="de-DE" dirty="0" err="1">
                <a:hlinkClick r:id="rId11"/>
              </a:rPr>
              <a:t>DOI:https</a:t>
            </a:r>
            <a:r>
              <a:rPr lang="de-DE" dirty="0">
                <a:hlinkClick r:id="rId11"/>
              </a:rPr>
              <a:t>://doi.org/10.4119/hlz-3167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b="1" dirty="0"/>
              <a:t>Benutztes Unterrichtsmaterial</a:t>
            </a:r>
          </a:p>
          <a:p>
            <a:r>
              <a:rPr lang="de-DE" dirty="0" err="1"/>
              <a:t>Ademmer</a:t>
            </a:r>
            <a:r>
              <a:rPr lang="de-DE" dirty="0"/>
              <a:t>, C. &amp; Prediger S. (2023). Flächenformel für Rechtecke verstehen und begründen: Verstehens- und sprachförderliches Unterrichtsmaterial für die Sekundarstufe 1. DZLM. Open Educational Resources unter sima.dzlm.de/um/5-005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951F3878-AAAB-429D-B06C-C9B01844C313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de-DE" b="1" dirty="0"/>
              <a:t>Weitere zitierte Literatur</a:t>
            </a:r>
          </a:p>
          <a:p>
            <a:r>
              <a:rPr lang="de-DE" dirty="0"/>
              <a:t>Bertram, J., </a:t>
            </a:r>
            <a:r>
              <a:rPr lang="de-DE" dirty="0" err="1"/>
              <a:t>Albersmann</a:t>
            </a:r>
            <a:r>
              <a:rPr lang="de-DE" dirty="0"/>
              <a:t>, N. &amp; </a:t>
            </a:r>
            <a:r>
              <a:rPr lang="de-DE" dirty="0" err="1"/>
              <a:t>Rolka</a:t>
            </a:r>
            <a:r>
              <a:rPr lang="de-DE" dirty="0"/>
              <a:t>, K. (2020). </a:t>
            </a:r>
            <a:r>
              <a:rPr lang="de-DE" dirty="0">
                <a:hlinkClick r:id="rId12"/>
              </a:rPr>
              <a:t>Ansatz zur Weiterentwicklung des Modells der professionellen Handlungskompetenz von Lehrkräften für inklusiven (Mathematik-)Unterricht – Identifizierte Kompetenzbereiche bei Lehrkräften zu Beginn einer Fortbildung</a:t>
            </a:r>
            <a:r>
              <a:rPr lang="de-DE" dirty="0"/>
              <a:t>. </a:t>
            </a:r>
            <a:r>
              <a:rPr lang="de-DE" i="1" dirty="0" err="1"/>
              <a:t>QfI</a:t>
            </a:r>
            <a:r>
              <a:rPr lang="de-DE" i="1" dirty="0"/>
              <a:t> - Qualifizierung für Inklusion</a:t>
            </a:r>
            <a:r>
              <a:rPr lang="de-DE" dirty="0"/>
              <a:t>, 2 (1). </a:t>
            </a:r>
            <a:r>
              <a:rPr lang="de-DE" dirty="0">
                <a:hlinkClick r:id="rId13"/>
              </a:rPr>
              <a:t>DOI:10.21248/QfI.25</a:t>
            </a:r>
            <a:r>
              <a:rPr lang="de-DE" dirty="0"/>
              <a:t>.</a:t>
            </a:r>
          </a:p>
          <a:p>
            <a:r>
              <a:rPr lang="de-DE" dirty="0" err="1"/>
              <a:t>Leufer</a:t>
            </a:r>
            <a:r>
              <a:rPr lang="de-DE" dirty="0"/>
              <a:t>, N., Prediger, S., Mahns, P. &amp; </a:t>
            </a:r>
            <a:r>
              <a:rPr lang="de-DE" dirty="0" err="1"/>
              <a:t>Kortenkamp</a:t>
            </a:r>
            <a:r>
              <a:rPr lang="de-DE" dirty="0"/>
              <a:t>, U. (2019). </a:t>
            </a:r>
            <a:r>
              <a:rPr lang="de-DE" dirty="0" err="1"/>
              <a:t>Facilitators</a:t>
            </a:r>
            <a:r>
              <a:rPr lang="de-DE" dirty="0"/>
              <a:t>’ </a:t>
            </a:r>
            <a:r>
              <a:rPr lang="de-DE" dirty="0" err="1"/>
              <a:t>adaptation</a:t>
            </a:r>
            <a:r>
              <a:rPr lang="de-DE" dirty="0"/>
              <a:t> </a:t>
            </a:r>
            <a:r>
              <a:rPr lang="de-DE" dirty="0" err="1"/>
              <a:t>practices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curriculum</a:t>
            </a:r>
            <a:r>
              <a:rPr lang="de-DE" dirty="0"/>
              <a:t> material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professional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courses</a:t>
            </a:r>
            <a:r>
              <a:rPr lang="de-DE" dirty="0"/>
              <a:t>. </a:t>
            </a:r>
            <a:r>
              <a:rPr lang="de-DE" i="1" dirty="0"/>
              <a:t>International Journal </a:t>
            </a:r>
            <a:r>
              <a:rPr lang="de-DE" i="1" dirty="0" err="1"/>
              <a:t>of</a:t>
            </a:r>
            <a:r>
              <a:rPr lang="de-DE" i="1" dirty="0"/>
              <a:t> STEM Education</a:t>
            </a:r>
            <a:r>
              <a:rPr lang="de-DE" dirty="0"/>
              <a:t>, 6 (24), 1–18. DOI:10.1186/s40594-019-0177-0. </a:t>
            </a:r>
          </a:p>
          <a:p>
            <a:r>
              <a:rPr lang="de-DE" dirty="0"/>
              <a:t>Prediger, S., </a:t>
            </a:r>
            <a:r>
              <a:rPr lang="de-DE" dirty="0" err="1"/>
              <a:t>Rösken</a:t>
            </a:r>
            <a:r>
              <a:rPr lang="de-DE" dirty="0"/>
              <a:t>-Winter, B. &amp; </a:t>
            </a:r>
            <a:r>
              <a:rPr lang="de-DE" dirty="0" err="1"/>
              <a:t>Leuders</a:t>
            </a:r>
            <a:r>
              <a:rPr lang="de-DE" dirty="0"/>
              <a:t>, T. (2019). </a:t>
            </a:r>
            <a:r>
              <a:rPr lang="de-DE" dirty="0" err="1">
                <a:hlinkClick r:id="rId14"/>
              </a:rPr>
              <a:t>Which</a:t>
            </a:r>
            <a:r>
              <a:rPr lang="de-DE" dirty="0">
                <a:hlinkClick r:id="rId14"/>
              </a:rPr>
              <a:t> </a:t>
            </a:r>
            <a:r>
              <a:rPr lang="de-DE" dirty="0" err="1">
                <a:hlinkClick r:id="rId14"/>
              </a:rPr>
              <a:t>research</a:t>
            </a:r>
            <a:r>
              <a:rPr lang="de-DE" dirty="0">
                <a:hlinkClick r:id="rId14"/>
              </a:rPr>
              <a:t> </a:t>
            </a:r>
            <a:r>
              <a:rPr lang="de-DE" dirty="0" err="1">
                <a:hlinkClick r:id="rId14"/>
              </a:rPr>
              <a:t>can</a:t>
            </a:r>
            <a:r>
              <a:rPr lang="de-DE" dirty="0">
                <a:hlinkClick r:id="rId14"/>
              </a:rPr>
              <a:t> support PD </a:t>
            </a:r>
            <a:r>
              <a:rPr lang="de-DE" dirty="0" err="1">
                <a:hlinkClick r:id="rId14"/>
              </a:rPr>
              <a:t>facilitators</a:t>
            </a:r>
            <a:r>
              <a:rPr lang="de-DE" dirty="0">
                <a:hlinkClick r:id="rId14"/>
              </a:rPr>
              <a:t>? </a:t>
            </a:r>
            <a:r>
              <a:rPr lang="de-DE" dirty="0" err="1">
                <a:hlinkClick r:id="rId14"/>
              </a:rPr>
              <a:t>Strategies</a:t>
            </a:r>
            <a:r>
              <a:rPr lang="de-DE" dirty="0">
                <a:hlinkClick r:id="rId14"/>
              </a:rPr>
              <a:t> </a:t>
            </a:r>
            <a:r>
              <a:rPr lang="de-DE" dirty="0" err="1">
                <a:hlinkClick r:id="rId14"/>
              </a:rPr>
              <a:t>for</a:t>
            </a:r>
            <a:r>
              <a:rPr lang="de-DE" dirty="0">
                <a:hlinkClick r:id="rId14"/>
              </a:rPr>
              <a:t> </a:t>
            </a:r>
            <a:r>
              <a:rPr lang="de-DE" dirty="0" err="1">
                <a:hlinkClick r:id="rId14"/>
              </a:rPr>
              <a:t>content-related</a:t>
            </a:r>
            <a:r>
              <a:rPr lang="de-DE" dirty="0">
                <a:hlinkClick r:id="rId14"/>
              </a:rPr>
              <a:t> PD </a:t>
            </a:r>
            <a:r>
              <a:rPr lang="de-DE" dirty="0" err="1">
                <a:hlinkClick r:id="rId14"/>
              </a:rPr>
              <a:t>research</a:t>
            </a:r>
            <a:r>
              <a:rPr lang="de-DE" dirty="0">
                <a:hlinkClick r:id="rId14"/>
              </a:rPr>
              <a:t> in </a:t>
            </a:r>
            <a:r>
              <a:rPr lang="de-DE" dirty="0" err="1">
                <a:hlinkClick r:id="rId14"/>
              </a:rPr>
              <a:t>the</a:t>
            </a:r>
            <a:r>
              <a:rPr lang="de-DE" dirty="0">
                <a:hlinkClick r:id="rId14"/>
              </a:rPr>
              <a:t> </a:t>
            </a:r>
            <a:r>
              <a:rPr lang="de-DE" dirty="0" err="1">
                <a:hlinkClick r:id="rId14"/>
              </a:rPr>
              <a:t>Three-Tetrahedron</a:t>
            </a:r>
            <a:r>
              <a:rPr lang="de-DE" dirty="0">
                <a:hlinkClick r:id="rId14"/>
              </a:rPr>
              <a:t> Model</a:t>
            </a:r>
            <a:r>
              <a:rPr lang="de-DE" dirty="0"/>
              <a:t>. </a:t>
            </a:r>
            <a:r>
              <a:rPr lang="de-DE" i="1" dirty="0"/>
              <a:t>Journal </a:t>
            </a:r>
            <a:r>
              <a:rPr lang="de-DE" i="1" dirty="0" err="1"/>
              <a:t>of</a:t>
            </a:r>
            <a:r>
              <a:rPr lang="de-DE" i="1" dirty="0"/>
              <a:t> </a:t>
            </a:r>
            <a:r>
              <a:rPr lang="de-DE" i="1" dirty="0" err="1"/>
              <a:t>Mathematics</a:t>
            </a:r>
            <a:r>
              <a:rPr lang="de-DE" i="1" dirty="0"/>
              <a:t> Teacher Education</a:t>
            </a:r>
            <a:r>
              <a:rPr lang="de-DE" dirty="0"/>
              <a:t>, 22 (4), 407–425. DOI:10.1007/s10857-019-09434-3. </a:t>
            </a:r>
          </a:p>
          <a:p>
            <a:r>
              <a:rPr lang="de-DE" dirty="0"/>
              <a:t>Wilhelm, N., </a:t>
            </a:r>
            <a:r>
              <a:rPr lang="de-DE" dirty="0" err="1"/>
              <a:t>Zwetzschler</a:t>
            </a:r>
            <a:r>
              <a:rPr lang="de-DE" dirty="0"/>
              <a:t>, L., Selter, C. &amp; Barzel, B. (2019). </a:t>
            </a:r>
            <a:r>
              <a:rPr lang="de-DE" dirty="0">
                <a:hlinkClick r:id="rId15"/>
              </a:rPr>
              <a:t>Vertiefung, Erweiterung und Verbindung von Wissensbereichen im Kontext der Planung einer Fortbildungsveranstaltung zum Thema ‚Rechenschwierigkeiten’ </a:t>
            </a:r>
            <a:r>
              <a:rPr lang="de-DE" dirty="0"/>
              <a:t>. </a:t>
            </a:r>
            <a:r>
              <a:rPr lang="de-DE" i="1" dirty="0"/>
              <a:t>Journal für Mathematik-Didaktik</a:t>
            </a:r>
            <a:r>
              <a:rPr lang="de-DE" dirty="0"/>
              <a:t>, 40 (2), 227–253. </a:t>
            </a:r>
            <a:r>
              <a:rPr lang="de-DE" dirty="0">
                <a:hlinkClick r:id="rId16"/>
              </a:rPr>
              <a:t>DOI:10.1007/s13138-019-00143-1</a:t>
            </a:r>
            <a:r>
              <a:rPr lang="de-DE" dirty="0"/>
              <a:t>.</a:t>
            </a:r>
          </a:p>
          <a:p>
            <a:r>
              <a:rPr lang="de-DE" dirty="0"/>
              <a:t>Prediger, S. (2019). </a:t>
            </a:r>
            <a:r>
              <a:rPr lang="de-DE" dirty="0" err="1">
                <a:hlinkClick r:id="rId17"/>
              </a:rPr>
              <a:t>Investigating</a:t>
            </a:r>
            <a:r>
              <a:rPr lang="de-DE" dirty="0">
                <a:hlinkClick r:id="rId17"/>
              </a:rPr>
              <a:t> and </a:t>
            </a:r>
            <a:r>
              <a:rPr lang="de-DE" dirty="0" err="1">
                <a:hlinkClick r:id="rId17"/>
              </a:rPr>
              <a:t>promoting</a:t>
            </a:r>
            <a:r>
              <a:rPr lang="de-DE" dirty="0">
                <a:hlinkClick r:id="rId17"/>
              </a:rPr>
              <a:t> </a:t>
            </a:r>
            <a:r>
              <a:rPr lang="de-DE" dirty="0" err="1">
                <a:hlinkClick r:id="rId17"/>
              </a:rPr>
              <a:t>teachers</a:t>
            </a:r>
            <a:r>
              <a:rPr lang="de-DE" dirty="0">
                <a:hlinkClick r:id="rId17"/>
              </a:rPr>
              <a:t>’ </a:t>
            </a:r>
            <a:r>
              <a:rPr lang="de-DE" dirty="0" err="1">
                <a:hlinkClick r:id="rId17"/>
              </a:rPr>
              <a:t>expertise</a:t>
            </a:r>
            <a:r>
              <a:rPr lang="de-DE" dirty="0">
                <a:hlinkClick r:id="rId17"/>
              </a:rPr>
              <a:t> </a:t>
            </a:r>
            <a:r>
              <a:rPr lang="de-DE" dirty="0" err="1">
                <a:hlinkClick r:id="rId17"/>
              </a:rPr>
              <a:t>for</a:t>
            </a:r>
            <a:r>
              <a:rPr lang="de-DE" dirty="0">
                <a:hlinkClick r:id="rId17"/>
              </a:rPr>
              <a:t> </a:t>
            </a:r>
            <a:r>
              <a:rPr lang="de-DE" dirty="0" err="1">
                <a:hlinkClick r:id="rId17"/>
              </a:rPr>
              <a:t>language</a:t>
            </a:r>
            <a:r>
              <a:rPr lang="de-DE" dirty="0">
                <a:hlinkClick r:id="rId17"/>
              </a:rPr>
              <a:t>-responsive </a:t>
            </a:r>
            <a:r>
              <a:rPr lang="de-DE" dirty="0" err="1">
                <a:hlinkClick r:id="rId17"/>
              </a:rPr>
              <a:t>mathematics</a:t>
            </a:r>
            <a:r>
              <a:rPr lang="de-DE" dirty="0">
                <a:hlinkClick r:id="rId17"/>
              </a:rPr>
              <a:t> </a:t>
            </a:r>
            <a:r>
              <a:rPr lang="de-DE" dirty="0" err="1">
                <a:hlinkClick r:id="rId17"/>
              </a:rPr>
              <a:t>teaching</a:t>
            </a:r>
            <a:r>
              <a:rPr lang="de-DE" dirty="0"/>
              <a:t>. </a:t>
            </a:r>
            <a:r>
              <a:rPr lang="de-DE" i="1" dirty="0" err="1"/>
              <a:t>Mathematics</a:t>
            </a:r>
            <a:r>
              <a:rPr lang="de-DE" i="1" dirty="0"/>
              <a:t> Education Research Journal</a:t>
            </a:r>
            <a:r>
              <a:rPr lang="de-DE" dirty="0"/>
              <a:t>, 31 (4), 367–392. </a:t>
            </a:r>
            <a:r>
              <a:rPr lang="de-DE" dirty="0">
                <a:hlinkClick r:id="rId18"/>
              </a:rPr>
              <a:t>DOI:10.1007/s13394-019-00258-1</a:t>
            </a:r>
            <a:r>
              <a:rPr lang="de-DE" dirty="0"/>
              <a:t>.</a:t>
            </a:r>
          </a:p>
          <a:p>
            <a:r>
              <a:rPr lang="de-DE" dirty="0"/>
              <a:t>Gasteiger, H., Bruns, J., Benz, C., Brunner, E. &amp; Sprenger, P. (2019, online </a:t>
            </a:r>
            <a:r>
              <a:rPr lang="de-DE" dirty="0" err="1"/>
              <a:t>first</a:t>
            </a:r>
            <a:r>
              <a:rPr lang="de-DE" dirty="0"/>
              <a:t>). </a:t>
            </a:r>
            <a:r>
              <a:rPr lang="de-DE" dirty="0" err="1">
                <a:hlinkClick r:id="rId19"/>
              </a:rPr>
              <a:t>Mathematical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pedagogical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content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knowledge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of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early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childhood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teachers</a:t>
            </a:r>
            <a:r>
              <a:rPr lang="de-DE" dirty="0">
                <a:hlinkClick r:id="rId19"/>
              </a:rPr>
              <a:t> – A </a:t>
            </a:r>
            <a:r>
              <a:rPr lang="de-DE" dirty="0" err="1">
                <a:hlinkClick r:id="rId19"/>
              </a:rPr>
              <a:t>standardized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situation-related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measurement</a:t>
            </a:r>
            <a:r>
              <a:rPr lang="de-DE" dirty="0">
                <a:hlinkClick r:id="rId19"/>
              </a:rPr>
              <a:t> </a:t>
            </a:r>
            <a:r>
              <a:rPr lang="de-DE" dirty="0" err="1">
                <a:hlinkClick r:id="rId19"/>
              </a:rPr>
              <a:t>approach</a:t>
            </a:r>
            <a:r>
              <a:rPr lang="de-DE" dirty="0"/>
              <a:t>. </a:t>
            </a:r>
            <a:r>
              <a:rPr lang="de-DE" i="1" dirty="0"/>
              <a:t>ZDM </a:t>
            </a:r>
            <a:r>
              <a:rPr lang="de-DE" i="1" dirty="0" err="1"/>
              <a:t>Mathematics</a:t>
            </a:r>
            <a:r>
              <a:rPr lang="de-DE" i="1" dirty="0"/>
              <a:t> Education</a:t>
            </a:r>
            <a:r>
              <a:rPr lang="de-DE" dirty="0"/>
              <a:t>. </a:t>
            </a:r>
            <a:r>
              <a:rPr lang="de-DE" dirty="0">
                <a:hlinkClick r:id="rId20"/>
              </a:rPr>
              <a:t>DOI:10.1007/s11858-019-01103-2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743FBB25-BBF1-462F-8C7C-E81058374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6298" y="2568264"/>
            <a:ext cx="5841373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 bitte möglichst nach APA7 angeben. Falls abweichend zitiert wird, bitte auf Einheitlichkeit achten </a:t>
            </a:r>
            <a:r>
              <a:rPr lang="de-DE" sz="20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(i. e. </a:t>
            </a:r>
            <a:r>
              <a:rPr lang="de-DE" sz="2000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keine Zitierstile mischen).</a:t>
            </a:r>
          </a:p>
        </p:txBody>
      </p:sp>
    </p:spTree>
    <p:extLst>
      <p:ext uri="{BB962C8B-B14F-4D97-AF65-F5344CB8AC3E}">
        <p14:creationId xmlns:p14="http://schemas.microsoft.com/office/powerpoint/2010/main" val="334687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3FBA8D7-6338-4B76-9BF9-80EB39134D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6843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B19E60-590F-4D49-AABA-24DCBAE6B5B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2000" y="972000"/>
            <a:ext cx="11689200" cy="558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In der Vorlage wird mit Enter ein neuer Absatz / Sinnabschnitt erzeugt, dies erzeugt einen</a:t>
            </a:r>
            <a:br>
              <a:rPr lang="de-DE" dirty="0"/>
            </a:br>
            <a:r>
              <a:rPr lang="de-DE" dirty="0"/>
              <a:t>etwas größeren Zeilenabstand</a:t>
            </a:r>
          </a:p>
          <a:p>
            <a:r>
              <a:rPr lang="de-DE" dirty="0"/>
              <a:t>Mit </a:t>
            </a:r>
            <a:r>
              <a:rPr lang="de-DE" dirty="0" err="1"/>
              <a:t>shift+Enter</a:t>
            </a:r>
            <a:r>
              <a:rPr lang="de-DE" dirty="0"/>
              <a:t> kann innerhalb des Absatzes eine neue Zeile mit regulärem Zeilenabstand begonnen werden</a:t>
            </a:r>
          </a:p>
          <a:p>
            <a:r>
              <a:rPr lang="de-DE" dirty="0"/>
              <a:t>Bitte nicht die Hauptüberschrift verschieben oder ihre Schriftgröße ändern</a:t>
            </a:r>
          </a:p>
          <a:p>
            <a:r>
              <a:rPr lang="de-DE" dirty="0"/>
              <a:t>Als Schriftart ist durchgehend Calibri zu verwenden, Abweichungen sind nur an begründeter Stelle möglich</a:t>
            </a:r>
          </a:p>
          <a:p>
            <a:r>
              <a:rPr lang="de-DE" dirty="0"/>
              <a:t>Text möglichst in Schriftgröße 18, mindestens jedoch 16</a:t>
            </a:r>
          </a:p>
          <a:p>
            <a:r>
              <a:rPr lang="de-DE" dirty="0"/>
              <a:t>Folgende Schriftgrößen und -farben entsprechen der Vorlage: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E0403DB-A14F-4E1D-9817-57216202E9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2000" y="324000"/>
            <a:ext cx="11689200" cy="396000"/>
          </a:xfrm>
        </p:spPr>
        <p:txBody>
          <a:bodyPr/>
          <a:lstStyle/>
          <a:p>
            <a:r>
              <a:rPr lang="de-DE" b="0" dirty="0"/>
              <a:t>Hinweise |</a:t>
            </a:r>
            <a:r>
              <a:rPr lang="de-DE" dirty="0"/>
              <a:t> Schrift und Zeilenabstand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BCABBC3E-A241-4827-8691-A4A0005F3D7A}"/>
              </a:ext>
            </a:extLst>
          </p:cNvPr>
          <p:cNvSpPr txBox="1">
            <a:spLocks/>
          </p:cNvSpPr>
          <p:nvPr/>
        </p:nvSpPr>
        <p:spPr>
          <a:xfrm>
            <a:off x="975284" y="4319481"/>
            <a:ext cx="5054716" cy="1566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15900" indent="-215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8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1pPr>
            <a:lvl2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2pPr>
            <a:lvl3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3pPr>
            <a:lvl4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4pPr>
            <a:lvl5pPr marL="432000" indent="-2160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SzPct val="85000"/>
              <a:buFont typeface="Wingdings" panose="05000000000000000000" pitchFamily="2" charset="2"/>
              <a:buChar char="§"/>
              <a:defRPr sz="1600">
                <a:solidFill>
                  <a:srgbClr val="737373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de-DE" sz="2200" b="1" dirty="0">
                <a:solidFill>
                  <a:schemeClr val="tx2"/>
                </a:solidFill>
              </a:rPr>
              <a:t>Hauptüberschriften: Größe 24, fett, Petrol</a:t>
            </a:r>
            <a:br>
              <a:rPr lang="de-DE" sz="2200" b="1" dirty="0">
                <a:solidFill>
                  <a:schemeClr val="tx2"/>
                </a:solidFill>
              </a:rPr>
            </a:br>
            <a:r>
              <a:rPr lang="de-DE" b="1" dirty="0">
                <a:solidFill>
                  <a:schemeClr val="tx1"/>
                </a:solidFill>
              </a:rPr>
              <a:t>Unterüberschriften: Größe 18, fett, Schwarz</a:t>
            </a:r>
            <a:br>
              <a:rPr lang="de-DE" b="1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Regulärer Text: Größe 18 (min. 16), Schwarz</a:t>
            </a:r>
            <a:br>
              <a:rPr lang="de-DE" dirty="0"/>
            </a:br>
            <a:r>
              <a:rPr lang="de-DE" sz="1100" dirty="0">
                <a:solidFill>
                  <a:srgbClr val="7F7F7F"/>
                </a:solidFill>
              </a:rPr>
              <a:t>Quellen: Größe 11, RGB: 127/127/127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400972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5E63763-A525-4996-9E4D-7AF35C038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Logos |</a:t>
            </a:r>
            <a:r>
              <a:rPr lang="de-DE" dirty="0"/>
              <a:t> Auswahl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0B5ADC2-DFCB-4677-80E7-67EB46C61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591" y="3694514"/>
            <a:ext cx="1678655" cy="39100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CC1DA88-B509-4C65-A03A-293456C08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1660" y="3696745"/>
            <a:ext cx="3801934" cy="41781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D898FCC-D6E3-4B3A-83FC-14BA59677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50" y="3634456"/>
            <a:ext cx="3924501" cy="56571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02D1E34-94B8-4EAA-8E0C-8A6DC78852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0550" y="1968726"/>
            <a:ext cx="2297243" cy="3960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2F4BC0E-EF87-4B2C-8EE5-0AABAFA1D1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132" y="1968726"/>
            <a:ext cx="4939462" cy="3960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A9E2CE1-5636-46E8-BB77-77B1CA7119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850" y="1968726"/>
            <a:ext cx="2515763" cy="81307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8F6CF7B2-24E5-4F1C-95DB-F65CC96BA4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850" y="5076749"/>
            <a:ext cx="2515764" cy="690184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DDC623AF-3439-494C-830F-6533E8BB4B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8808" y="5074044"/>
            <a:ext cx="1240033" cy="695594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E04CC59-ED02-4146-A355-7F575006C7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12863" y="5150103"/>
            <a:ext cx="1402000" cy="59295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819287E3-69C2-4F86-BBC0-5A6F282B17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73087" y="4938177"/>
            <a:ext cx="1180147" cy="96732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39B1F19-ED38-4C7A-A68A-70FFD3EE031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84511" y="5630876"/>
            <a:ext cx="753931" cy="26387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09832C3-6E83-4402-AB38-5C4827DEB04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784512" y="5160072"/>
            <a:ext cx="753931" cy="26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2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5E63763-A525-4996-9E4D-7AF35C038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Icons |</a:t>
            </a:r>
            <a:r>
              <a:rPr lang="de-DE" dirty="0"/>
              <a:t> Unterrichtliche Jobs</a:t>
            </a:r>
            <a:br>
              <a:rPr lang="de-DE" dirty="0"/>
            </a:b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40598B8-F59A-412A-929D-B6EC8E022113}"/>
              </a:ext>
            </a:extLst>
          </p:cNvPr>
          <p:cNvGrpSpPr/>
          <p:nvPr/>
        </p:nvGrpSpPr>
        <p:grpSpPr>
          <a:xfrm>
            <a:off x="891540" y="1880269"/>
            <a:ext cx="2837997" cy="612000"/>
            <a:chOff x="891540" y="1880269"/>
            <a:chExt cx="2837997" cy="612000"/>
          </a:xfrm>
        </p:grpSpPr>
        <p:sp>
          <p:nvSpPr>
            <p:cNvPr id="57" name="Abgerundetes Rechteck 38">
              <a:extLst>
                <a:ext uri="{FF2B5EF4-FFF2-40B4-BE49-F238E27FC236}">
                  <a16:creationId xmlns:a16="http://schemas.microsoft.com/office/drawing/2014/main" id="{64328992-2EFA-4AF1-B52D-475EF7F9D5D8}"/>
                </a:ext>
              </a:extLst>
            </p:cNvPr>
            <p:cNvSpPr/>
            <p:nvPr/>
          </p:nvSpPr>
          <p:spPr bwMode="auto">
            <a:xfrm>
              <a:off x="891540" y="1916269"/>
              <a:ext cx="2376005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Lernziele setzen und</a:t>
              </a:r>
              <a:b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Lernpfade konzipieren</a:t>
              </a:r>
            </a:p>
          </p:txBody>
        </p:sp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E9C1AF76-E2E4-428D-B1F0-C3180EB4D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3117537" y="1880269"/>
              <a:ext cx="612000" cy="612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9" name="Grafik 58">
            <a:extLst>
              <a:ext uri="{FF2B5EF4-FFF2-40B4-BE49-F238E27FC236}">
                <a16:creationId xmlns:a16="http://schemas.microsoft.com/office/drawing/2014/main" id="{06ADF839-5F4D-40D0-8D97-E15859B8E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768401" y="1880269"/>
            <a:ext cx="612000" cy="61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5DB56E9-E7D9-4153-B69A-0F4C3DDFDDA9}"/>
              </a:ext>
            </a:extLst>
          </p:cNvPr>
          <p:cNvGrpSpPr/>
          <p:nvPr/>
        </p:nvGrpSpPr>
        <p:grpSpPr>
          <a:xfrm>
            <a:off x="891540" y="2716242"/>
            <a:ext cx="2837997" cy="612000"/>
            <a:chOff x="891540" y="2716242"/>
            <a:chExt cx="2837997" cy="612000"/>
          </a:xfrm>
        </p:grpSpPr>
        <p:sp>
          <p:nvSpPr>
            <p:cNvPr id="60" name="Abgerundetes Rechteck 41">
              <a:extLst>
                <a:ext uri="{FF2B5EF4-FFF2-40B4-BE49-F238E27FC236}">
                  <a16:creationId xmlns:a16="http://schemas.microsoft.com/office/drawing/2014/main" id="{49CE3952-0DC9-45E1-9E8B-FE300FD8107E}"/>
                </a:ext>
              </a:extLst>
            </p:cNvPr>
            <p:cNvSpPr/>
            <p:nvPr/>
          </p:nvSpPr>
          <p:spPr bwMode="auto">
            <a:xfrm>
              <a:off x="891540" y="2752242"/>
              <a:ext cx="2376005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Aufgaben und Medien auswählen &amp; adaptieren</a:t>
              </a:r>
            </a:p>
          </p:txBody>
        </p:sp>
        <p:pic>
          <p:nvPicPr>
            <p:cNvPr id="61" name="Grafik 60">
              <a:extLst>
                <a:ext uri="{FF2B5EF4-FFF2-40B4-BE49-F238E27FC236}">
                  <a16:creationId xmlns:a16="http://schemas.microsoft.com/office/drawing/2014/main" id="{B086A8F5-650A-4BB1-B423-5BB47B744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117537" y="2716242"/>
              <a:ext cx="612000" cy="612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3" name="Grafik 62">
            <a:extLst>
              <a:ext uri="{FF2B5EF4-FFF2-40B4-BE49-F238E27FC236}">
                <a16:creationId xmlns:a16="http://schemas.microsoft.com/office/drawing/2014/main" id="{E21B9640-6FED-45EB-948D-6C57835D8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768401" y="2716242"/>
            <a:ext cx="612000" cy="61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75AECB4-F5E9-4D86-9BBA-2CD10FA5EC64}"/>
              </a:ext>
            </a:extLst>
          </p:cNvPr>
          <p:cNvGrpSpPr/>
          <p:nvPr/>
        </p:nvGrpSpPr>
        <p:grpSpPr>
          <a:xfrm>
            <a:off x="891540" y="3553172"/>
            <a:ext cx="2837997" cy="612000"/>
            <a:chOff x="891540" y="3553172"/>
            <a:chExt cx="2837997" cy="612000"/>
          </a:xfrm>
        </p:grpSpPr>
        <p:sp>
          <p:nvSpPr>
            <p:cNvPr id="64" name="Abgerundetes Rechteck 44">
              <a:extLst>
                <a:ext uri="{FF2B5EF4-FFF2-40B4-BE49-F238E27FC236}">
                  <a16:creationId xmlns:a16="http://schemas.microsoft.com/office/drawing/2014/main" id="{D9411666-2201-4C19-A1FF-52D45DBA80F4}"/>
                </a:ext>
              </a:extLst>
            </p:cNvPr>
            <p:cNvSpPr/>
            <p:nvPr/>
          </p:nvSpPr>
          <p:spPr bwMode="auto">
            <a:xfrm>
              <a:off x="891540" y="3589172"/>
              <a:ext cx="2376005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Lernstände und -prozesse diagnostizieren &amp; beurteilen</a:t>
              </a:r>
            </a:p>
          </p:txBody>
        </p:sp>
        <p:pic>
          <p:nvPicPr>
            <p:cNvPr id="65" name="Grafik 64">
              <a:extLst>
                <a:ext uri="{FF2B5EF4-FFF2-40B4-BE49-F238E27FC236}">
                  <a16:creationId xmlns:a16="http://schemas.microsoft.com/office/drawing/2014/main" id="{0F8E4359-A92E-4944-8E0D-A44E5C17C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7537" y="3553172"/>
              <a:ext cx="612000" cy="612000"/>
            </a:xfrm>
            <a:prstGeom prst="rect">
              <a:avLst/>
            </a:prstGeom>
          </p:spPr>
        </p:pic>
      </p:grpSp>
      <p:pic>
        <p:nvPicPr>
          <p:cNvPr id="66" name="Grafik 65">
            <a:extLst>
              <a:ext uri="{FF2B5EF4-FFF2-40B4-BE49-F238E27FC236}">
                <a16:creationId xmlns:a16="http://schemas.microsoft.com/office/drawing/2014/main" id="{1458E910-04DB-44E9-B94E-636C843BE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8401" y="3553172"/>
            <a:ext cx="612000" cy="612000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7FD7CBE-9882-4484-9B8C-B9F502512712}"/>
              </a:ext>
            </a:extLst>
          </p:cNvPr>
          <p:cNvGrpSpPr/>
          <p:nvPr/>
        </p:nvGrpSpPr>
        <p:grpSpPr>
          <a:xfrm>
            <a:off x="891540" y="4390103"/>
            <a:ext cx="2837997" cy="612000"/>
            <a:chOff x="891540" y="4390103"/>
            <a:chExt cx="2837997" cy="612000"/>
          </a:xfrm>
        </p:grpSpPr>
        <p:sp>
          <p:nvSpPr>
            <p:cNvPr id="67" name="Abgerundetes Rechteck 47">
              <a:extLst>
                <a:ext uri="{FF2B5EF4-FFF2-40B4-BE49-F238E27FC236}">
                  <a16:creationId xmlns:a16="http://schemas.microsoft.com/office/drawing/2014/main" id="{3FBBB2BD-8855-41F8-9F11-5E8204972DA6}"/>
                </a:ext>
              </a:extLst>
            </p:cNvPr>
            <p:cNvSpPr/>
            <p:nvPr/>
          </p:nvSpPr>
          <p:spPr bwMode="auto">
            <a:xfrm>
              <a:off x="891540" y="4426103"/>
              <a:ext cx="2376005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Lernprozesse unterstützen</a:t>
              </a:r>
              <a:b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&amp; fördern</a:t>
              </a:r>
            </a:p>
          </p:txBody>
        </p:sp>
        <p:pic>
          <p:nvPicPr>
            <p:cNvPr id="68" name="Grafik 67">
              <a:extLst>
                <a:ext uri="{FF2B5EF4-FFF2-40B4-BE49-F238E27FC236}">
                  <a16:creationId xmlns:a16="http://schemas.microsoft.com/office/drawing/2014/main" id="{F54233DF-ADCD-4269-A45F-CA078B421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3117537" y="4390103"/>
              <a:ext cx="612000" cy="612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Grafik 68">
            <a:extLst>
              <a:ext uri="{FF2B5EF4-FFF2-40B4-BE49-F238E27FC236}">
                <a16:creationId xmlns:a16="http://schemas.microsoft.com/office/drawing/2014/main" id="{AE9F3F84-54BE-4700-B178-7F44ECF672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768401" y="4390103"/>
            <a:ext cx="612000" cy="61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DA792E5-892A-43E4-B37B-16012A87A4FC}"/>
              </a:ext>
            </a:extLst>
          </p:cNvPr>
          <p:cNvGrpSpPr/>
          <p:nvPr/>
        </p:nvGrpSpPr>
        <p:grpSpPr>
          <a:xfrm>
            <a:off x="891540" y="5236522"/>
            <a:ext cx="2837997" cy="612000"/>
            <a:chOff x="891540" y="5236522"/>
            <a:chExt cx="2837997" cy="612000"/>
          </a:xfrm>
        </p:grpSpPr>
        <p:sp>
          <p:nvSpPr>
            <p:cNvPr id="70" name="Abgerundetes Rechteck 52">
              <a:extLst>
                <a:ext uri="{FF2B5EF4-FFF2-40B4-BE49-F238E27FC236}">
                  <a16:creationId xmlns:a16="http://schemas.microsoft.com/office/drawing/2014/main" id="{6DBCA4EB-E064-4198-8B29-0721EA0C302E}"/>
                </a:ext>
              </a:extLst>
            </p:cNvPr>
            <p:cNvSpPr/>
            <p:nvPr/>
          </p:nvSpPr>
          <p:spPr bwMode="auto">
            <a:xfrm>
              <a:off x="891540" y="5272522"/>
              <a:ext cx="2376005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Gemeinsame Gespräche </a:t>
              </a:r>
              <a:b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moderieren</a:t>
              </a:r>
            </a:p>
          </p:txBody>
        </p:sp>
        <p:pic>
          <p:nvPicPr>
            <p:cNvPr id="71" name="Grafik 70">
              <a:extLst>
                <a:ext uri="{FF2B5EF4-FFF2-40B4-BE49-F238E27FC236}">
                  <a16:creationId xmlns:a16="http://schemas.microsoft.com/office/drawing/2014/main" id="{6E65D3E5-E10F-4DA3-B169-6A16C03CA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17537" y="5236522"/>
              <a:ext cx="612000" cy="612000"/>
            </a:xfrm>
            <a:prstGeom prst="rect">
              <a:avLst/>
            </a:prstGeom>
          </p:spPr>
        </p:pic>
      </p:grpSp>
      <p:pic>
        <p:nvPicPr>
          <p:cNvPr id="72" name="Grafik 71">
            <a:extLst>
              <a:ext uri="{FF2B5EF4-FFF2-40B4-BE49-F238E27FC236}">
                <a16:creationId xmlns:a16="http://schemas.microsoft.com/office/drawing/2014/main" id="{D16866C6-9F23-49B4-AA69-2FF39DA39E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8401" y="5236522"/>
            <a:ext cx="612000" cy="612000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84161723-3E02-4A30-B301-15521045C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957305" y="2042269"/>
            <a:ext cx="288000" cy="2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27BE6E9B-DFE5-4C83-89E7-4F2E7B62F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957305" y="2878242"/>
            <a:ext cx="288000" cy="2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AFAE4100-C17E-4D19-9FDF-BDA200FA6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7305" y="3715172"/>
            <a:ext cx="288000" cy="288000"/>
          </a:xfrm>
          <a:prstGeom prst="rect">
            <a:avLst/>
          </a:prstGeom>
        </p:spPr>
      </p:pic>
      <p:pic>
        <p:nvPicPr>
          <p:cNvPr id="79" name="Grafik 78">
            <a:extLst>
              <a:ext uri="{FF2B5EF4-FFF2-40B4-BE49-F238E27FC236}">
                <a16:creationId xmlns:a16="http://schemas.microsoft.com/office/drawing/2014/main" id="{79011748-9FB7-47C5-BFF4-66D0C7F1A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957305" y="4552103"/>
            <a:ext cx="288000" cy="2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rafik 81">
            <a:extLst>
              <a:ext uri="{FF2B5EF4-FFF2-40B4-BE49-F238E27FC236}">
                <a16:creationId xmlns:a16="http://schemas.microsoft.com/office/drawing/2014/main" id="{7AF3B9F0-BBE6-448F-A5C8-BE0DF2CC80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7305" y="5398522"/>
            <a:ext cx="288000" cy="288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D6D0C1E-AC30-44AA-9C48-004AAA7B2F4F}"/>
              </a:ext>
            </a:extLst>
          </p:cNvPr>
          <p:cNvGrpSpPr/>
          <p:nvPr/>
        </p:nvGrpSpPr>
        <p:grpSpPr>
          <a:xfrm>
            <a:off x="4139007" y="1880269"/>
            <a:ext cx="2837267" cy="612000"/>
            <a:chOff x="4139007" y="1880269"/>
            <a:chExt cx="2837267" cy="612000"/>
          </a:xfrm>
        </p:grpSpPr>
        <p:sp>
          <p:nvSpPr>
            <p:cNvPr id="85" name="Abgerundetes Rechteck 38">
              <a:extLst>
                <a:ext uri="{FF2B5EF4-FFF2-40B4-BE49-F238E27FC236}">
                  <a16:creationId xmlns:a16="http://schemas.microsoft.com/office/drawing/2014/main" id="{403C28F8-9F33-440F-9168-7A53F57DA020}"/>
                </a:ext>
              </a:extLst>
            </p:cNvPr>
            <p:cNvSpPr/>
            <p:nvPr/>
          </p:nvSpPr>
          <p:spPr bwMode="auto">
            <a:xfrm>
              <a:off x="4600274" y="1916269"/>
              <a:ext cx="2376000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Lernziele setzen und</a:t>
              </a:r>
              <a:b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Lernpfade konzipieren</a:t>
              </a:r>
            </a:p>
          </p:txBody>
        </p:sp>
        <p:pic>
          <p:nvPicPr>
            <p:cNvPr id="86" name="Grafik 85">
              <a:extLst>
                <a:ext uri="{FF2B5EF4-FFF2-40B4-BE49-F238E27FC236}">
                  <a16:creationId xmlns:a16="http://schemas.microsoft.com/office/drawing/2014/main" id="{FB3ED5C3-C8B2-4CF1-B99D-A4404B595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4139007" y="1880269"/>
              <a:ext cx="612000" cy="612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BFC5B14-E44D-42E2-AE76-DEA093883B81}"/>
              </a:ext>
            </a:extLst>
          </p:cNvPr>
          <p:cNvGrpSpPr/>
          <p:nvPr/>
        </p:nvGrpSpPr>
        <p:grpSpPr>
          <a:xfrm>
            <a:off x="4139007" y="2716242"/>
            <a:ext cx="2837267" cy="612000"/>
            <a:chOff x="4139007" y="2716242"/>
            <a:chExt cx="2837267" cy="612000"/>
          </a:xfrm>
        </p:grpSpPr>
        <p:sp>
          <p:nvSpPr>
            <p:cNvPr id="87" name="Abgerundetes Rechteck 41">
              <a:extLst>
                <a:ext uri="{FF2B5EF4-FFF2-40B4-BE49-F238E27FC236}">
                  <a16:creationId xmlns:a16="http://schemas.microsoft.com/office/drawing/2014/main" id="{E4247BA8-59A8-47FC-BFBE-307597AEFF46}"/>
                </a:ext>
              </a:extLst>
            </p:cNvPr>
            <p:cNvSpPr/>
            <p:nvPr/>
          </p:nvSpPr>
          <p:spPr bwMode="auto">
            <a:xfrm>
              <a:off x="4600274" y="2752242"/>
              <a:ext cx="2376000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Aufgaben und Medien auswählen &amp; adaptieren</a:t>
              </a:r>
            </a:p>
          </p:txBody>
        </p:sp>
        <p:pic>
          <p:nvPicPr>
            <p:cNvPr id="88" name="Grafik 87">
              <a:extLst>
                <a:ext uri="{FF2B5EF4-FFF2-40B4-BE49-F238E27FC236}">
                  <a16:creationId xmlns:a16="http://schemas.microsoft.com/office/drawing/2014/main" id="{050F6E08-83CE-4780-A25B-A6C34353D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139007" y="2716242"/>
              <a:ext cx="612000" cy="612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8C13C9B-64A0-4F35-AE18-B104F84015EA}"/>
              </a:ext>
            </a:extLst>
          </p:cNvPr>
          <p:cNvGrpSpPr/>
          <p:nvPr/>
        </p:nvGrpSpPr>
        <p:grpSpPr>
          <a:xfrm>
            <a:off x="4139007" y="3553172"/>
            <a:ext cx="2837267" cy="612000"/>
            <a:chOff x="4139007" y="3553172"/>
            <a:chExt cx="2837267" cy="612000"/>
          </a:xfrm>
        </p:grpSpPr>
        <p:sp>
          <p:nvSpPr>
            <p:cNvPr id="89" name="Abgerundetes Rechteck 44">
              <a:extLst>
                <a:ext uri="{FF2B5EF4-FFF2-40B4-BE49-F238E27FC236}">
                  <a16:creationId xmlns:a16="http://schemas.microsoft.com/office/drawing/2014/main" id="{2673BED5-A84F-40C7-A8A1-ECFCBA5C5CD2}"/>
                </a:ext>
              </a:extLst>
            </p:cNvPr>
            <p:cNvSpPr/>
            <p:nvPr/>
          </p:nvSpPr>
          <p:spPr bwMode="auto">
            <a:xfrm>
              <a:off x="4600274" y="3589172"/>
              <a:ext cx="2376000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Lernstände und -prozesse diagnostizieren &amp; beurteilen</a:t>
              </a:r>
            </a:p>
          </p:txBody>
        </p:sp>
        <p:pic>
          <p:nvPicPr>
            <p:cNvPr id="100" name="Grafik 99">
              <a:extLst>
                <a:ext uri="{FF2B5EF4-FFF2-40B4-BE49-F238E27FC236}">
                  <a16:creationId xmlns:a16="http://schemas.microsoft.com/office/drawing/2014/main" id="{0560ED6B-58B1-4C57-86BC-A4CBBC91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39007" y="3553172"/>
              <a:ext cx="612000" cy="612000"/>
            </a:xfrm>
            <a:prstGeom prst="rect">
              <a:avLst/>
            </a:prstGeom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2BF2CA3-B275-4683-BC39-DC358CC3BA31}"/>
              </a:ext>
            </a:extLst>
          </p:cNvPr>
          <p:cNvGrpSpPr/>
          <p:nvPr/>
        </p:nvGrpSpPr>
        <p:grpSpPr>
          <a:xfrm>
            <a:off x="4139007" y="4390103"/>
            <a:ext cx="2835910" cy="612000"/>
            <a:chOff x="4139007" y="4390103"/>
            <a:chExt cx="2835910" cy="612000"/>
          </a:xfrm>
        </p:grpSpPr>
        <p:sp>
          <p:nvSpPr>
            <p:cNvPr id="101" name="Abgerundetes Rechteck 47">
              <a:extLst>
                <a:ext uri="{FF2B5EF4-FFF2-40B4-BE49-F238E27FC236}">
                  <a16:creationId xmlns:a16="http://schemas.microsoft.com/office/drawing/2014/main" id="{114FD2D9-10B3-40E3-B9F5-67F6BA1B1C1E}"/>
                </a:ext>
              </a:extLst>
            </p:cNvPr>
            <p:cNvSpPr/>
            <p:nvPr/>
          </p:nvSpPr>
          <p:spPr bwMode="auto">
            <a:xfrm>
              <a:off x="4598917" y="4426103"/>
              <a:ext cx="2376000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Lernprozesse unterstützen</a:t>
              </a:r>
              <a:b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&amp; fördern</a:t>
              </a:r>
            </a:p>
          </p:txBody>
        </p:sp>
        <p:pic>
          <p:nvPicPr>
            <p:cNvPr id="102" name="Grafik 101">
              <a:extLst>
                <a:ext uri="{FF2B5EF4-FFF2-40B4-BE49-F238E27FC236}">
                  <a16:creationId xmlns:a16="http://schemas.microsoft.com/office/drawing/2014/main" id="{0DD93A3A-2080-4856-8CF7-5D3ADA4FE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4139007" y="4390103"/>
              <a:ext cx="612000" cy="612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3D50BC5-6747-4D69-ABD4-B18ABF8457B2}"/>
              </a:ext>
            </a:extLst>
          </p:cNvPr>
          <p:cNvGrpSpPr/>
          <p:nvPr/>
        </p:nvGrpSpPr>
        <p:grpSpPr>
          <a:xfrm>
            <a:off x="4139007" y="5236522"/>
            <a:ext cx="2835910" cy="612000"/>
            <a:chOff x="4139007" y="5236522"/>
            <a:chExt cx="2835910" cy="612000"/>
          </a:xfrm>
        </p:grpSpPr>
        <p:sp>
          <p:nvSpPr>
            <p:cNvPr id="103" name="Abgerundetes Rechteck 52">
              <a:extLst>
                <a:ext uri="{FF2B5EF4-FFF2-40B4-BE49-F238E27FC236}">
                  <a16:creationId xmlns:a16="http://schemas.microsoft.com/office/drawing/2014/main" id="{7ABE6966-3905-49E8-8BFA-A0A2613F5209}"/>
                </a:ext>
              </a:extLst>
            </p:cNvPr>
            <p:cNvSpPr/>
            <p:nvPr/>
          </p:nvSpPr>
          <p:spPr bwMode="auto">
            <a:xfrm>
              <a:off x="4598917" y="5272522"/>
              <a:ext cx="2376000" cy="540000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D1811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Gemeinsame Gespräche </a:t>
              </a:r>
              <a:b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-10" normalizeH="0" baseline="0" noProof="0" dirty="0">
                  <a:ln>
                    <a:noFill/>
                  </a:ln>
                  <a:solidFill>
                    <a:srgbClr val="D18112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moderieren</a:t>
              </a:r>
            </a:p>
          </p:txBody>
        </p:sp>
        <p:pic>
          <p:nvPicPr>
            <p:cNvPr id="104" name="Grafik 103">
              <a:extLst>
                <a:ext uri="{FF2B5EF4-FFF2-40B4-BE49-F238E27FC236}">
                  <a16:creationId xmlns:a16="http://schemas.microsoft.com/office/drawing/2014/main" id="{516A65B4-3DE4-4081-A033-5A75517F2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39007" y="5236522"/>
              <a:ext cx="612000" cy="612000"/>
            </a:xfrm>
            <a:prstGeom prst="rect">
              <a:avLst/>
            </a:prstGeom>
          </p:spPr>
        </p:pic>
      </p:grpSp>
      <p:pic>
        <p:nvPicPr>
          <p:cNvPr id="105" name="Grafik 104">
            <a:extLst>
              <a:ext uri="{FF2B5EF4-FFF2-40B4-BE49-F238E27FC236}">
                <a16:creationId xmlns:a16="http://schemas.microsoft.com/office/drawing/2014/main" id="{20DFB081-7E49-469C-93C6-CB3B4AA4D2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9347" y="1988518"/>
            <a:ext cx="395503" cy="3955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06" name="Grafik 105">
            <a:extLst>
              <a:ext uri="{FF2B5EF4-FFF2-40B4-BE49-F238E27FC236}">
                <a16:creationId xmlns:a16="http://schemas.microsoft.com/office/drawing/2014/main" id="{C6591780-AF2B-44F0-B1E1-60426773A8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9347" y="2824491"/>
            <a:ext cx="395503" cy="3955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F6706747-34C2-4FF1-AD78-951AD2D1CD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79347" y="3661421"/>
            <a:ext cx="395503" cy="3955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08" name="Grafik 107">
            <a:extLst>
              <a:ext uri="{FF2B5EF4-FFF2-40B4-BE49-F238E27FC236}">
                <a16:creationId xmlns:a16="http://schemas.microsoft.com/office/drawing/2014/main" id="{5D70DC04-23FD-4D98-B6AB-CFE3DF9BCB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79347" y="4498352"/>
            <a:ext cx="395503" cy="3955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09" name="Grafik 108">
            <a:extLst>
              <a:ext uri="{FF2B5EF4-FFF2-40B4-BE49-F238E27FC236}">
                <a16:creationId xmlns:a16="http://schemas.microsoft.com/office/drawing/2014/main" id="{381F3544-9895-4C2C-8614-0272BC262B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79347" y="5344771"/>
            <a:ext cx="395503" cy="3955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3457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5E63763-A525-4996-9E4D-7AF35C038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Icons |</a:t>
            </a:r>
            <a:r>
              <a:rPr lang="de-DE" dirty="0"/>
              <a:t> Prinzipien für Unterricht als Fortbildungsgegenstand</a:t>
            </a:r>
            <a:br>
              <a:rPr lang="de-DE" dirty="0"/>
            </a:br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A5FA57E-D387-42E1-A2CF-40B99F882860}"/>
              </a:ext>
            </a:extLst>
          </p:cNvPr>
          <p:cNvGrpSpPr/>
          <p:nvPr/>
        </p:nvGrpSpPr>
        <p:grpSpPr>
          <a:xfrm>
            <a:off x="2367578" y="4423698"/>
            <a:ext cx="3803409" cy="684000"/>
            <a:chOff x="1145471" y="4470519"/>
            <a:chExt cx="3803409" cy="684000"/>
          </a:xfrm>
        </p:grpSpPr>
        <p:sp>
          <p:nvSpPr>
            <p:cNvPr id="10" name="Abgerundetes Rechteck 22">
              <a:extLst>
                <a:ext uri="{FF2B5EF4-FFF2-40B4-BE49-F238E27FC236}">
                  <a16:creationId xmlns:a16="http://schemas.microsoft.com/office/drawing/2014/main" id="{3AB65187-7B83-40F0-9964-11327B1A8359}"/>
                </a:ext>
              </a:extLst>
            </p:cNvPr>
            <p:cNvSpPr/>
            <p:nvPr/>
          </p:nvSpPr>
          <p:spPr bwMode="auto">
            <a:xfrm>
              <a:off x="1464275" y="4520132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-9525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Lernenden-Orientierung &amp; Adaptivität:</a:t>
              </a:r>
              <a:b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Lernstände aufgreifen</a:t>
              </a:r>
            </a:p>
          </p:txBody>
        </p:sp>
        <p:pic>
          <p:nvPicPr>
            <p:cNvPr id="11" name="Grafik 7">
              <a:extLst>
                <a:ext uri="{FF2B5EF4-FFF2-40B4-BE49-F238E27FC236}">
                  <a16:creationId xmlns:a16="http://schemas.microsoft.com/office/drawing/2014/main" id="{290DB254-0C57-48D2-A320-35037D2CE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145471" y="4470519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39AABD4-FC32-4912-B98E-19C8342DAEBC}"/>
              </a:ext>
            </a:extLst>
          </p:cNvPr>
          <p:cNvGrpSpPr/>
          <p:nvPr/>
        </p:nvGrpSpPr>
        <p:grpSpPr>
          <a:xfrm>
            <a:off x="2367578" y="5262762"/>
            <a:ext cx="3803409" cy="684000"/>
            <a:chOff x="1145471" y="5316938"/>
            <a:chExt cx="3803409" cy="684000"/>
          </a:xfrm>
        </p:grpSpPr>
        <p:sp>
          <p:nvSpPr>
            <p:cNvPr id="13" name="Abgerundetes Rechteck 26">
              <a:extLst>
                <a:ext uri="{FF2B5EF4-FFF2-40B4-BE49-F238E27FC236}">
                  <a16:creationId xmlns:a16="http://schemas.microsoft.com/office/drawing/2014/main" id="{5AD9795E-D988-410D-A288-0C7B23958C10}"/>
                </a:ext>
              </a:extLst>
            </p:cNvPr>
            <p:cNvSpPr/>
            <p:nvPr/>
          </p:nvSpPr>
          <p:spPr bwMode="auto">
            <a:xfrm>
              <a:off x="1464275" y="5366551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Kommunikationsförderung:</a:t>
              </a:r>
              <a:b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Über Mathematik sprechen</a:t>
              </a:r>
            </a:p>
          </p:txBody>
        </p:sp>
        <p:pic>
          <p:nvPicPr>
            <p:cNvPr id="14" name="Grafik 8">
              <a:extLst>
                <a:ext uri="{FF2B5EF4-FFF2-40B4-BE49-F238E27FC236}">
                  <a16:creationId xmlns:a16="http://schemas.microsoft.com/office/drawing/2014/main" id="{09DF8B1B-84A6-486A-B73B-215F984A1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145471" y="5316938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C7C7215B-D02A-4892-BDFB-FC64531B0758}"/>
              </a:ext>
            </a:extLst>
          </p:cNvPr>
          <p:cNvGrpSpPr/>
          <p:nvPr/>
        </p:nvGrpSpPr>
        <p:grpSpPr>
          <a:xfrm>
            <a:off x="2367578" y="2745572"/>
            <a:ext cx="3803409" cy="684000"/>
            <a:chOff x="1145471" y="3633588"/>
            <a:chExt cx="3803409" cy="684000"/>
          </a:xfrm>
        </p:grpSpPr>
        <p:sp>
          <p:nvSpPr>
            <p:cNvPr id="16" name="Abgerundetes Rechteck 29">
              <a:extLst>
                <a:ext uri="{FF2B5EF4-FFF2-40B4-BE49-F238E27FC236}">
                  <a16:creationId xmlns:a16="http://schemas.microsoft.com/office/drawing/2014/main" id="{2C9D4985-17FE-4470-96B8-F5E0629771E1}"/>
                </a:ext>
              </a:extLst>
            </p:cNvPr>
            <p:cNvSpPr/>
            <p:nvPr/>
          </p:nvSpPr>
          <p:spPr bwMode="auto">
            <a:xfrm>
              <a:off x="1464275" y="3683201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Verstehensorientierung</a:t>
              </a: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: 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Konzepte, Strategien und Verfahren grundlegen</a:t>
              </a:r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A90BDA3E-B157-43B6-A717-BA584E145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1145471" y="3633588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sp>
        <p:nvSpPr>
          <p:cNvPr id="19" name="Abgerundetes Rechteck 32">
            <a:extLst>
              <a:ext uri="{FF2B5EF4-FFF2-40B4-BE49-F238E27FC236}">
                <a16:creationId xmlns:a16="http://schemas.microsoft.com/office/drawing/2014/main" id="{2CE05E51-81D6-4DE0-A11A-CC845B5684C2}"/>
              </a:ext>
            </a:extLst>
          </p:cNvPr>
          <p:cNvSpPr/>
          <p:nvPr/>
        </p:nvSpPr>
        <p:spPr bwMode="auto">
          <a:xfrm>
            <a:off x="2686382" y="1956122"/>
            <a:ext cx="3484605" cy="584775"/>
          </a:xfrm>
          <a:prstGeom prst="roundRect">
            <a:avLst>
              <a:gd name="adj" fmla="val 16466"/>
            </a:avLst>
          </a:prstGeom>
          <a:solidFill>
            <a:srgbClr val="D0E9E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32000" tIns="0" rIns="10800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-9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/>
                <a:ea typeface="ＭＳ Ｐゴシック" charset="-128"/>
                <a:cs typeface="Calibri"/>
              </a:rPr>
              <a:t>Kognitive Aktivierung: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/>
                <a:ea typeface="ＭＳ Ｐゴシック" charset="-128"/>
                <a:cs typeface="Calibri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Aktive Lernprozesse anregen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6BE187F0-90AD-4E6C-9809-F3EDE50C84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367578" y="1906509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D13436C-AA26-4F86-9EE3-0CCD3CADC874}"/>
              </a:ext>
            </a:extLst>
          </p:cNvPr>
          <p:cNvGrpSpPr/>
          <p:nvPr/>
        </p:nvGrpSpPr>
        <p:grpSpPr>
          <a:xfrm>
            <a:off x="2367578" y="3584635"/>
            <a:ext cx="3803409" cy="684000"/>
            <a:chOff x="1145471" y="2796658"/>
            <a:chExt cx="3803409" cy="684000"/>
          </a:xfrm>
        </p:grpSpPr>
        <p:sp>
          <p:nvSpPr>
            <p:cNvPr id="22" name="Abgerundetes Rechteck 35">
              <a:extLst>
                <a:ext uri="{FF2B5EF4-FFF2-40B4-BE49-F238E27FC236}">
                  <a16:creationId xmlns:a16="http://schemas.microsoft.com/office/drawing/2014/main" id="{F360CE54-C9C8-4B50-A66B-DA76636EA46A}"/>
                </a:ext>
              </a:extLst>
            </p:cNvPr>
            <p:cNvSpPr/>
            <p:nvPr/>
          </p:nvSpPr>
          <p:spPr bwMode="auto">
            <a:xfrm>
              <a:off x="1464275" y="2846271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Durchgängigkeit: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 </a:t>
              </a:r>
              <a:b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Langfristiges Lernen ermöglichen</a:t>
              </a:r>
            </a:p>
          </p:txBody>
        </p:sp>
        <p:pic>
          <p:nvPicPr>
            <p:cNvPr id="23" name="Grafik 9">
              <a:extLst>
                <a:ext uri="{FF2B5EF4-FFF2-40B4-BE49-F238E27FC236}">
                  <a16:creationId xmlns:a16="http://schemas.microsoft.com/office/drawing/2014/main" id="{052BFFD8-DD4B-4E5A-9515-4431C8DD2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1145471" y="2796658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D6A7337-3A4A-49FD-99DC-7D39FC19D987}"/>
              </a:ext>
            </a:extLst>
          </p:cNvPr>
          <p:cNvGrpSpPr/>
          <p:nvPr/>
        </p:nvGrpSpPr>
        <p:grpSpPr>
          <a:xfrm>
            <a:off x="7077298" y="4423698"/>
            <a:ext cx="2747124" cy="684000"/>
            <a:chOff x="4510710" y="4683043"/>
            <a:chExt cx="2747124" cy="684000"/>
          </a:xfrm>
        </p:grpSpPr>
        <p:sp>
          <p:nvSpPr>
            <p:cNvPr id="51" name="Abgerundetes Rechteck 22">
              <a:extLst>
                <a:ext uri="{FF2B5EF4-FFF2-40B4-BE49-F238E27FC236}">
                  <a16:creationId xmlns:a16="http://schemas.microsoft.com/office/drawing/2014/main" id="{303FE572-E792-4C00-A4DD-A5D015168425}"/>
                </a:ext>
              </a:extLst>
            </p:cNvPr>
            <p:cNvSpPr/>
            <p:nvPr/>
          </p:nvSpPr>
          <p:spPr bwMode="auto">
            <a:xfrm>
              <a:off x="4829515" y="4732656"/>
              <a:ext cx="2428319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-9525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Lernenden-Orientierung &amp; Adaptivität</a:t>
              </a:r>
            </a:p>
          </p:txBody>
        </p:sp>
        <p:pic>
          <p:nvPicPr>
            <p:cNvPr id="52" name="Grafik 7">
              <a:extLst>
                <a:ext uri="{FF2B5EF4-FFF2-40B4-BE49-F238E27FC236}">
                  <a16:creationId xmlns:a16="http://schemas.microsoft.com/office/drawing/2014/main" id="{464F6B79-A6AD-4737-B4C2-61F5F37D6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4510710" y="4683043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pic>
        <p:nvPicPr>
          <p:cNvPr id="68" name="Grafik 7">
            <a:extLst>
              <a:ext uri="{FF2B5EF4-FFF2-40B4-BE49-F238E27FC236}">
                <a16:creationId xmlns:a16="http://schemas.microsoft.com/office/drawing/2014/main" id="{C43EF83A-3750-41C4-925D-E1211B9FE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58738" y="4423698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3D0A894F-1F35-456C-A660-7BAFD4DB0D5E}"/>
              </a:ext>
            </a:extLst>
          </p:cNvPr>
          <p:cNvGrpSpPr/>
          <p:nvPr/>
        </p:nvGrpSpPr>
        <p:grpSpPr>
          <a:xfrm>
            <a:off x="7077298" y="5262762"/>
            <a:ext cx="2747123" cy="684000"/>
            <a:chOff x="4510710" y="5529462"/>
            <a:chExt cx="2747123" cy="684000"/>
          </a:xfrm>
        </p:grpSpPr>
        <p:sp>
          <p:nvSpPr>
            <p:cNvPr id="54" name="Abgerundetes Rechteck 26">
              <a:extLst>
                <a:ext uri="{FF2B5EF4-FFF2-40B4-BE49-F238E27FC236}">
                  <a16:creationId xmlns:a16="http://schemas.microsoft.com/office/drawing/2014/main" id="{902C1FE2-D3C4-4546-B07E-7E629D19F097}"/>
                </a:ext>
              </a:extLst>
            </p:cNvPr>
            <p:cNvSpPr/>
            <p:nvPr/>
          </p:nvSpPr>
          <p:spPr bwMode="auto">
            <a:xfrm>
              <a:off x="4829515" y="5579075"/>
              <a:ext cx="2428318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Kommunikations-</a:t>
              </a:r>
              <a:b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förderung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55" name="Grafik 8">
              <a:extLst>
                <a:ext uri="{FF2B5EF4-FFF2-40B4-BE49-F238E27FC236}">
                  <a16:creationId xmlns:a16="http://schemas.microsoft.com/office/drawing/2014/main" id="{766EB3EB-42CB-4866-8DF8-CEA487947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510710" y="5529462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pic>
        <p:nvPicPr>
          <p:cNvPr id="69" name="Grafik 8">
            <a:extLst>
              <a:ext uri="{FF2B5EF4-FFF2-40B4-BE49-F238E27FC236}">
                <a16:creationId xmlns:a16="http://schemas.microsoft.com/office/drawing/2014/main" id="{D44B5ABA-642D-428A-996B-27DD69B30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58738" y="5262762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06088B88-A5BA-4002-8732-17C9A7EED4BB}"/>
              </a:ext>
            </a:extLst>
          </p:cNvPr>
          <p:cNvGrpSpPr/>
          <p:nvPr/>
        </p:nvGrpSpPr>
        <p:grpSpPr>
          <a:xfrm>
            <a:off x="7077298" y="2745572"/>
            <a:ext cx="2747123" cy="684000"/>
            <a:chOff x="4510710" y="2996952"/>
            <a:chExt cx="2747123" cy="684000"/>
          </a:xfrm>
        </p:grpSpPr>
        <p:sp>
          <p:nvSpPr>
            <p:cNvPr id="57" name="Abgerundetes Rechteck 29">
              <a:extLst>
                <a:ext uri="{FF2B5EF4-FFF2-40B4-BE49-F238E27FC236}">
                  <a16:creationId xmlns:a16="http://schemas.microsoft.com/office/drawing/2014/main" id="{C4DFED87-1B4D-4EAA-B618-A2DB7E699264}"/>
                </a:ext>
              </a:extLst>
            </p:cNvPr>
            <p:cNvSpPr/>
            <p:nvPr/>
          </p:nvSpPr>
          <p:spPr bwMode="auto">
            <a:xfrm>
              <a:off x="4829515" y="3046565"/>
              <a:ext cx="2428318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Verstehensorientierung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D8996CCA-DC8C-4F11-84BD-A6A3C382E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4510710" y="2996952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pic>
        <p:nvPicPr>
          <p:cNvPr id="66" name="Grafik 65">
            <a:extLst>
              <a:ext uri="{FF2B5EF4-FFF2-40B4-BE49-F238E27FC236}">
                <a16:creationId xmlns:a16="http://schemas.microsoft.com/office/drawing/2014/main" id="{7E286A96-F094-431D-A6F0-760777CC0B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58738" y="2745572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30414AAE-E6CC-48CD-970A-19C6766D364C}"/>
              </a:ext>
            </a:extLst>
          </p:cNvPr>
          <p:cNvGrpSpPr/>
          <p:nvPr/>
        </p:nvGrpSpPr>
        <p:grpSpPr>
          <a:xfrm>
            <a:off x="7077298" y="1906509"/>
            <a:ext cx="2747123" cy="684000"/>
            <a:chOff x="4510710" y="2173209"/>
            <a:chExt cx="2747123" cy="684000"/>
          </a:xfrm>
        </p:grpSpPr>
        <p:sp>
          <p:nvSpPr>
            <p:cNvPr id="60" name="Abgerundetes Rechteck 32">
              <a:extLst>
                <a:ext uri="{FF2B5EF4-FFF2-40B4-BE49-F238E27FC236}">
                  <a16:creationId xmlns:a16="http://schemas.microsoft.com/office/drawing/2014/main" id="{D75F8FD4-5561-4E0B-A944-6DC1DCCDADA5}"/>
                </a:ext>
              </a:extLst>
            </p:cNvPr>
            <p:cNvSpPr/>
            <p:nvPr/>
          </p:nvSpPr>
          <p:spPr bwMode="auto">
            <a:xfrm>
              <a:off x="4829515" y="2222822"/>
              <a:ext cx="2428318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-9525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Kognitive Aktivierung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1" name="Grafik 60">
              <a:extLst>
                <a:ext uri="{FF2B5EF4-FFF2-40B4-BE49-F238E27FC236}">
                  <a16:creationId xmlns:a16="http://schemas.microsoft.com/office/drawing/2014/main" id="{77EE92DF-CEF7-4DE3-9A4C-A02C74822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4510710" y="2173209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pic>
        <p:nvPicPr>
          <p:cNvPr id="65" name="Grafik 64">
            <a:extLst>
              <a:ext uri="{FF2B5EF4-FFF2-40B4-BE49-F238E27FC236}">
                <a16:creationId xmlns:a16="http://schemas.microsoft.com/office/drawing/2014/main" id="{C977FE24-E593-4F60-A897-A2B698B79A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58738" y="1906509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1B2686B5-D977-4A0D-AABC-97453A3355D2}"/>
              </a:ext>
            </a:extLst>
          </p:cNvPr>
          <p:cNvGrpSpPr/>
          <p:nvPr/>
        </p:nvGrpSpPr>
        <p:grpSpPr>
          <a:xfrm>
            <a:off x="7077298" y="3584635"/>
            <a:ext cx="2747123" cy="684000"/>
            <a:chOff x="4510710" y="3861048"/>
            <a:chExt cx="2747123" cy="684000"/>
          </a:xfrm>
        </p:grpSpPr>
        <p:sp>
          <p:nvSpPr>
            <p:cNvPr id="63" name="Abgerundetes Rechteck 35">
              <a:extLst>
                <a:ext uri="{FF2B5EF4-FFF2-40B4-BE49-F238E27FC236}">
                  <a16:creationId xmlns:a16="http://schemas.microsoft.com/office/drawing/2014/main" id="{AE389F23-487C-4F57-B882-3A938CE144C6}"/>
                </a:ext>
              </a:extLst>
            </p:cNvPr>
            <p:cNvSpPr/>
            <p:nvPr/>
          </p:nvSpPr>
          <p:spPr bwMode="auto">
            <a:xfrm>
              <a:off x="4829514" y="3910661"/>
              <a:ext cx="2428319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Durchgängigkeit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endParaRPr>
            </a:p>
          </p:txBody>
        </p:sp>
        <p:pic>
          <p:nvPicPr>
            <p:cNvPr id="64" name="Grafik 9">
              <a:extLst>
                <a:ext uri="{FF2B5EF4-FFF2-40B4-BE49-F238E27FC236}">
                  <a16:creationId xmlns:a16="http://schemas.microsoft.com/office/drawing/2014/main" id="{7BD1B817-A0DF-4C99-A2B5-4CF91EAC1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4510710" y="3861048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pic>
        <p:nvPicPr>
          <p:cNvPr id="67" name="Grafik 9">
            <a:extLst>
              <a:ext uri="{FF2B5EF4-FFF2-40B4-BE49-F238E27FC236}">
                <a16:creationId xmlns:a16="http://schemas.microsoft.com/office/drawing/2014/main" id="{72AB0D16-5586-42CF-8895-31453BA559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58738" y="3584635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DD2078F-0C9A-4938-9EC7-0BE6092259A6}"/>
              </a:ext>
            </a:extLst>
          </p:cNvPr>
          <p:cNvGrpSpPr/>
          <p:nvPr/>
        </p:nvGrpSpPr>
        <p:grpSpPr>
          <a:xfrm>
            <a:off x="10393685" y="2870419"/>
            <a:ext cx="996208" cy="603384"/>
            <a:chOff x="8981130" y="2695959"/>
            <a:chExt cx="2328926" cy="1410585"/>
          </a:xfrm>
          <a:effectLst/>
        </p:grpSpPr>
        <p:pic>
          <p:nvPicPr>
            <p:cNvPr id="50" name="Grafik 7">
              <a:extLst>
                <a:ext uri="{FF2B5EF4-FFF2-40B4-BE49-F238E27FC236}">
                  <a16:creationId xmlns:a16="http://schemas.microsoft.com/office/drawing/2014/main" id="{22BCD20B-8299-4B00-8F12-53C0FE6AA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9392361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53" name="Grafik 8">
              <a:extLst>
                <a:ext uri="{FF2B5EF4-FFF2-40B4-BE49-F238E27FC236}">
                  <a16:creationId xmlns:a16="http://schemas.microsoft.com/office/drawing/2014/main" id="{22F5EF4C-36A2-451A-AE5C-D7532BA69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214823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56" name="Grafik 55">
              <a:extLst>
                <a:ext uri="{FF2B5EF4-FFF2-40B4-BE49-F238E27FC236}">
                  <a16:creationId xmlns:a16="http://schemas.microsoft.com/office/drawing/2014/main" id="{00E6C7FE-5686-4C48-AEEC-A4DAE4151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8981130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59" name="Grafik 58">
              <a:extLst>
                <a:ext uri="{FF2B5EF4-FFF2-40B4-BE49-F238E27FC236}">
                  <a16:creationId xmlns:a16="http://schemas.microsoft.com/office/drawing/2014/main" id="{C9191816-B6EE-48C4-AE0E-2DA1F2720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10626056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62" name="Grafik 9">
              <a:extLst>
                <a:ext uri="{FF2B5EF4-FFF2-40B4-BE49-F238E27FC236}">
                  <a16:creationId xmlns:a16="http://schemas.microsoft.com/office/drawing/2014/main" id="{F8EB0BC1-E804-4052-A509-73B52C483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9803592" y="2695959"/>
              <a:ext cx="684000" cy="684000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335364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15A5A0E4-E488-410E-8ED0-9DAAF4F18CE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l="119" r="119"/>
          <a:stretch>
            <a:fillRect/>
          </a:stretch>
        </p:blipFill>
        <p:spPr>
          <a:xfrm>
            <a:off x="0" y="936625"/>
            <a:ext cx="12192000" cy="3051175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4CDD902-599F-428E-9321-66C184647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Autorenschaft/Vortragende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640247C-84D2-4F18-A527-1A414D059A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Überschrift Beispiel</a:t>
            </a:r>
            <a:br>
              <a:rPr lang="de-DE" dirty="0"/>
            </a:br>
            <a:r>
              <a:rPr lang="de-DE" b="0" dirty="0"/>
              <a:t>Ergänzende Überschrift</a:t>
            </a:r>
            <a:endParaRPr lang="de-DE" dirty="0">
              <a:solidFill>
                <a:srgbClr val="ECF0F3"/>
              </a:solidFill>
              <a:highlight>
                <a:srgbClr val="ECF0F3"/>
              </a:highlight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98DE83E-DFB2-416C-967F-195B113C54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74338" y="6292209"/>
            <a:ext cx="753931" cy="26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408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2329348-9B15-BB89-8424-854AF2AC5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Einstieg mit Aktivität</a:t>
            </a:r>
          </a:p>
          <a:p>
            <a:r>
              <a:rPr lang="de-DE" dirty="0"/>
              <a:t>Multiplikationsverständnis</a:t>
            </a:r>
          </a:p>
          <a:p>
            <a:r>
              <a:rPr lang="de-DE" dirty="0"/>
              <a:t>Divisionsverständnis</a:t>
            </a:r>
          </a:p>
          <a:p>
            <a:r>
              <a:rPr lang="de-DE" dirty="0"/>
              <a:t>Das Mathe-sicher-können-Material</a:t>
            </a:r>
          </a:p>
          <a:p>
            <a:r>
              <a:rPr lang="de-DE" dirty="0"/>
              <a:t>Multiplikationsverständnis fördern</a:t>
            </a:r>
          </a:p>
          <a:p>
            <a:r>
              <a:rPr lang="de-DE" dirty="0"/>
              <a:t>Zusammenfassung und Ausblick</a:t>
            </a: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857DCE4E-77D6-4F1B-9A94-6E32DB7B463E}"/>
              </a:ext>
            </a:extLst>
          </p:cNvPr>
          <p:cNvSpPr txBox="1">
            <a:spLocks/>
          </p:cNvSpPr>
          <p:nvPr/>
        </p:nvSpPr>
        <p:spPr>
          <a:xfrm rot="21047215">
            <a:off x="5345984" y="1219334"/>
            <a:ext cx="349771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 anchor="t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accent1"/>
                </a:solidFill>
                <a:latin typeface="+mj-lt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/>
            <a:r>
              <a:rPr lang="de-DE" sz="2400" b="0" kern="0" dirty="0">
                <a:solidFill>
                  <a:schemeClr val="accent3"/>
                </a:solidFill>
              </a:rPr>
              <a:t>Beispiel Gesamtübersicht</a:t>
            </a:r>
          </a:p>
        </p:txBody>
      </p:sp>
    </p:spTree>
    <p:extLst>
      <p:ext uri="{BB962C8B-B14F-4D97-AF65-F5344CB8AC3E}">
        <p14:creationId xmlns:p14="http://schemas.microsoft.com/office/powerpoint/2010/main" val="280409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09B32101-DC40-4801-9ED9-29F5CBA4E228}"/>
              </a:ext>
            </a:extLst>
          </p:cNvPr>
          <p:cNvSpPr/>
          <p:nvPr/>
        </p:nvSpPr>
        <p:spPr bwMode="auto">
          <a:xfrm>
            <a:off x="0" y="2009249"/>
            <a:ext cx="12192000" cy="54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2329348-9B15-BB89-8424-854AF2AC5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Einstieg mit Aktivität</a:t>
            </a:r>
          </a:p>
          <a:p>
            <a:r>
              <a:rPr lang="de-DE" dirty="0"/>
              <a:t>Multiplikationsverständnis</a:t>
            </a:r>
          </a:p>
          <a:p>
            <a:r>
              <a:rPr lang="de-DE" dirty="0"/>
              <a:t>Divisionsverständnis</a:t>
            </a:r>
          </a:p>
          <a:p>
            <a:r>
              <a:rPr lang="de-DE" dirty="0"/>
              <a:t>Das Mathe-sicher-können-Material</a:t>
            </a:r>
          </a:p>
          <a:p>
            <a:r>
              <a:rPr lang="de-DE" dirty="0"/>
              <a:t>Multiplikationsverständnis fördern</a:t>
            </a:r>
          </a:p>
          <a:p>
            <a:r>
              <a:rPr lang="de-DE" dirty="0"/>
              <a:t>Zusammenfassung und Ausblick</a:t>
            </a:r>
          </a:p>
        </p:txBody>
      </p:sp>
      <p:sp>
        <p:nvSpPr>
          <p:cNvPr id="5" name="Titel 3">
            <a:extLst>
              <a:ext uri="{FF2B5EF4-FFF2-40B4-BE49-F238E27FC236}">
                <a16:creationId xmlns:a16="http://schemas.microsoft.com/office/drawing/2014/main" id="{065D2D88-C395-466C-9CB4-E7C1BA1EC962}"/>
              </a:ext>
            </a:extLst>
          </p:cNvPr>
          <p:cNvSpPr txBox="1">
            <a:spLocks/>
          </p:cNvSpPr>
          <p:nvPr/>
        </p:nvSpPr>
        <p:spPr>
          <a:xfrm rot="21047215">
            <a:off x="5323491" y="586946"/>
            <a:ext cx="2669590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 anchor="t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accent1"/>
                </a:solidFill>
                <a:latin typeface="+mj-lt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/>
            <a:r>
              <a:rPr lang="de-DE" sz="2400" b="0" kern="0" dirty="0">
                <a:solidFill>
                  <a:schemeClr val="accent3"/>
                </a:solidFill>
              </a:rPr>
              <a:t>Beispiel aktueller</a:t>
            </a:r>
            <a:br>
              <a:rPr lang="de-DE" sz="2400" b="0" kern="0" dirty="0">
                <a:solidFill>
                  <a:schemeClr val="accent3"/>
                </a:solidFill>
              </a:rPr>
            </a:br>
            <a:r>
              <a:rPr lang="de-DE" sz="2400" b="0" kern="0" dirty="0">
                <a:solidFill>
                  <a:schemeClr val="accent3"/>
                </a:solidFill>
              </a:rPr>
              <a:t>Gliederungspunkt</a:t>
            </a:r>
          </a:p>
        </p:txBody>
      </p:sp>
    </p:spTree>
    <p:extLst>
      <p:ext uri="{BB962C8B-B14F-4D97-AF65-F5344CB8AC3E}">
        <p14:creationId xmlns:p14="http://schemas.microsoft.com/office/powerpoint/2010/main" val="1547378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5461B01B-EF95-09FB-1AE8-A71C91B6E4DA}"/>
              </a:ext>
            </a:extLst>
          </p:cNvPr>
          <p:cNvGraphicFramePr>
            <a:graphicFrameLocks noGrp="1"/>
          </p:cNvGraphicFramePr>
          <p:nvPr/>
        </p:nvGraphicFramePr>
        <p:xfrm>
          <a:off x="252000" y="1431247"/>
          <a:ext cx="5467319" cy="48621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467319">
                  <a:extLst>
                    <a:ext uri="{9D8B030D-6E8A-4147-A177-3AD203B41FA5}">
                      <a16:colId xmlns:a16="http://schemas.microsoft.com/office/drawing/2014/main" val="35184208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Baustein 1:</a:t>
                      </a:r>
                      <a:b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Nachhaltig lernen – Verständnis aufbauen</a:t>
                      </a:r>
                      <a:r>
                        <a:rPr lang="de-DE" b="0" dirty="0">
                          <a:effectLst/>
                        </a:rPr>
                        <a:t> </a:t>
                      </a:r>
                      <a:endParaRPr lang="de-DE" b="0" dirty="0"/>
                    </a:p>
                  </a:txBody>
                  <a:tcPr marL="108000" marR="108000" marT="108000" marB="108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302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113" lvl="3" indent="0" algn="l" hangingPunct="0">
                        <a:tabLst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Baustein 2:</a:t>
                      </a:r>
                      <a:b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Aktiv lernen –  bei Intuitionen ansetzen</a:t>
                      </a:r>
                      <a:r>
                        <a:rPr lang="de-DE" b="0" dirty="0">
                          <a:effectLst/>
                        </a:rPr>
                        <a:t> </a:t>
                      </a:r>
                      <a:endParaRPr lang="de-DE" b="0" dirty="0"/>
                    </a:p>
                  </a:txBody>
                  <a:tcPr marL="108000" marR="108000" marT="108000" marB="108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8103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Baustein 3:</a:t>
                      </a:r>
                      <a:b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Lernvoraussetzungen berücksichtigen</a:t>
                      </a:r>
                      <a:b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Sprache bilden</a:t>
                      </a:r>
                      <a:r>
                        <a:rPr lang="de-DE" b="0" dirty="0">
                          <a:effectLst/>
                        </a:rPr>
                        <a:t> </a:t>
                      </a:r>
                      <a:endParaRPr lang="de-DE" b="0" dirty="0"/>
                    </a:p>
                  </a:txBody>
                  <a:tcPr marL="108000" marR="108000" marT="108000" marB="108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8300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113" lvl="3" indent="0" algn="l" hangingPunct="0">
                        <a:tabLst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Baustein 4: </a:t>
                      </a:r>
                      <a:b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Prozessbezogene Kompetenzen aufbauen</a:t>
                      </a:r>
                      <a:r>
                        <a:rPr lang="de-DE" b="0" dirty="0">
                          <a:effectLst/>
                        </a:rPr>
                        <a:t> </a:t>
                      </a:r>
                      <a:endParaRPr lang="de-DE" b="0" dirty="0"/>
                    </a:p>
                  </a:txBody>
                  <a:tcPr marL="108000" marR="108000" marT="108000" marB="108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5618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Baustein 5: </a:t>
                      </a:r>
                      <a:b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Prüfungen – von den Zielen her denken</a:t>
                      </a:r>
                      <a:r>
                        <a:rPr lang="de-DE" b="0" dirty="0">
                          <a:effectLst/>
                        </a:rPr>
                        <a:t> </a:t>
                      </a:r>
                      <a:endParaRPr lang="de-DE" b="0" dirty="0"/>
                    </a:p>
                  </a:txBody>
                  <a:tcPr marL="108000" marR="108000" marT="108000" marB="108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18591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113" lvl="3" indent="0" algn="l" hangingPunct="0">
                        <a:tabLst/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Baustein 6:</a:t>
                      </a:r>
                      <a:br>
                        <a:rPr lang="de-DE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Digitalisierung als Chance für alle Prinzipien</a:t>
                      </a:r>
                      <a:r>
                        <a:rPr lang="de-DE" b="0" dirty="0">
                          <a:effectLst/>
                        </a:rPr>
                        <a:t> </a:t>
                      </a:r>
                      <a:endParaRPr lang="de-DE" b="0" dirty="0"/>
                    </a:p>
                  </a:txBody>
                  <a:tcPr marL="108000" marR="108000" marT="108000" marB="10800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001972"/>
                  </a:ext>
                </a:extLst>
              </a:tr>
            </a:tbl>
          </a:graphicData>
        </a:graphic>
      </p:graphicFrame>
      <p:sp>
        <p:nvSpPr>
          <p:cNvPr id="28" name="Inhaltsplatzhalter 27">
            <a:extLst>
              <a:ext uri="{FF2B5EF4-FFF2-40B4-BE49-F238E27FC236}">
                <a16:creationId xmlns:a16="http://schemas.microsoft.com/office/drawing/2014/main" id="{3FBAB7F2-9E1F-49E5-A5C2-79C574010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Bausteine des Basismoduls Sekundarstufe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233793E-0B4C-4A3C-89C8-4CD0794DD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erarbeiten wir die Prinzipien über die sechs Bausteine</a:t>
            </a:r>
          </a:p>
        </p:txBody>
      </p:sp>
      <p:sp>
        <p:nvSpPr>
          <p:cNvPr id="14" name="Abgerundetes Rechteck 22">
            <a:extLst>
              <a:ext uri="{FF2B5EF4-FFF2-40B4-BE49-F238E27FC236}">
                <a16:creationId xmlns:a16="http://schemas.microsoft.com/office/drawing/2014/main" id="{0AC7F37E-2852-4295-BB64-94F88E742224}"/>
              </a:ext>
            </a:extLst>
          </p:cNvPr>
          <p:cNvSpPr/>
          <p:nvPr/>
        </p:nvSpPr>
        <p:spPr bwMode="auto">
          <a:xfrm>
            <a:off x="6840257" y="4119889"/>
            <a:ext cx="3484605" cy="584775"/>
          </a:xfrm>
          <a:prstGeom prst="roundRect">
            <a:avLst>
              <a:gd name="adj" fmla="val 16466"/>
            </a:avLst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32000" tIns="0" rIns="10800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-9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/>
                <a:ea typeface="ＭＳ Ｐゴシック" charset="-128"/>
                <a:cs typeface="Calibri"/>
              </a:rPr>
              <a:t>Lernenden-Orientierung &amp; Adaptivität: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/>
                <a:ea typeface="ＭＳ Ｐゴシック" charset="-128"/>
                <a:cs typeface="Calibri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327A86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Lernstände aufgreifen</a:t>
            </a:r>
          </a:p>
        </p:txBody>
      </p:sp>
      <p:pic>
        <p:nvPicPr>
          <p:cNvPr id="15" name="Grafik 7">
            <a:extLst>
              <a:ext uri="{FF2B5EF4-FFF2-40B4-BE49-F238E27FC236}">
                <a16:creationId xmlns:a16="http://schemas.microsoft.com/office/drawing/2014/main" id="{127CF411-AF31-4775-8044-535A715B5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1453" y="4070276"/>
            <a:ext cx="684000" cy="684000"/>
          </a:xfrm>
          <a:prstGeom prst="rect">
            <a:avLst/>
          </a:prstGeom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8CE40AD3-6C10-42A6-B371-BD408B4170A2}"/>
              </a:ext>
            </a:extLst>
          </p:cNvPr>
          <p:cNvGrpSpPr/>
          <p:nvPr/>
        </p:nvGrpSpPr>
        <p:grpSpPr>
          <a:xfrm>
            <a:off x="6543693" y="4861811"/>
            <a:ext cx="3803409" cy="684000"/>
            <a:chOff x="1145471" y="5316938"/>
            <a:chExt cx="3803409" cy="684000"/>
          </a:xfrm>
        </p:grpSpPr>
        <p:sp>
          <p:nvSpPr>
            <p:cNvPr id="17" name="Abgerundetes Rechteck 26">
              <a:extLst>
                <a:ext uri="{FF2B5EF4-FFF2-40B4-BE49-F238E27FC236}">
                  <a16:creationId xmlns:a16="http://schemas.microsoft.com/office/drawing/2014/main" id="{73D10321-D7CC-4E69-B73D-93806BFDA161}"/>
                </a:ext>
              </a:extLst>
            </p:cNvPr>
            <p:cNvSpPr/>
            <p:nvPr/>
          </p:nvSpPr>
          <p:spPr bwMode="auto">
            <a:xfrm>
              <a:off x="1464275" y="5366551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Kommunikationsförderung:</a:t>
              </a:r>
              <a:b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Über Mathematik sprechen</a:t>
              </a:r>
            </a:p>
          </p:txBody>
        </p:sp>
        <p:pic>
          <p:nvPicPr>
            <p:cNvPr id="18" name="Grafik 8">
              <a:extLst>
                <a:ext uri="{FF2B5EF4-FFF2-40B4-BE49-F238E27FC236}">
                  <a16:creationId xmlns:a16="http://schemas.microsoft.com/office/drawing/2014/main" id="{E39C9309-404C-48C7-B878-6CAC0EECF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145471" y="5316938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FB98812-F835-4958-A6F9-C1FE609C99C3}"/>
              </a:ext>
            </a:extLst>
          </p:cNvPr>
          <p:cNvGrpSpPr/>
          <p:nvPr/>
        </p:nvGrpSpPr>
        <p:grpSpPr>
          <a:xfrm>
            <a:off x="6543693" y="1695671"/>
            <a:ext cx="3803409" cy="684000"/>
            <a:chOff x="1145471" y="3633588"/>
            <a:chExt cx="3803409" cy="684000"/>
          </a:xfrm>
        </p:grpSpPr>
        <p:sp>
          <p:nvSpPr>
            <p:cNvPr id="20" name="Abgerundetes Rechteck 29">
              <a:extLst>
                <a:ext uri="{FF2B5EF4-FFF2-40B4-BE49-F238E27FC236}">
                  <a16:creationId xmlns:a16="http://schemas.microsoft.com/office/drawing/2014/main" id="{BAA7A163-E740-4D19-8280-7DAD668CED21}"/>
                </a:ext>
              </a:extLst>
            </p:cNvPr>
            <p:cNvSpPr/>
            <p:nvPr/>
          </p:nvSpPr>
          <p:spPr bwMode="auto">
            <a:xfrm>
              <a:off x="1464275" y="3683201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Verstehensorientierung: 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Konzepte</a:t>
              </a:r>
              <a:b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und Verfahren grundlegen</a:t>
              </a: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5FD58C81-9076-4941-9CB9-021B720AE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1145471" y="3633588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9F77FF10-10B6-4B82-9206-6E3927154434}"/>
              </a:ext>
            </a:extLst>
          </p:cNvPr>
          <p:cNvGrpSpPr/>
          <p:nvPr/>
        </p:nvGrpSpPr>
        <p:grpSpPr>
          <a:xfrm>
            <a:off x="6543693" y="2487206"/>
            <a:ext cx="3803409" cy="684000"/>
            <a:chOff x="1145471" y="1960685"/>
            <a:chExt cx="3803409" cy="684000"/>
          </a:xfrm>
        </p:grpSpPr>
        <p:sp>
          <p:nvSpPr>
            <p:cNvPr id="23" name="Abgerundetes Rechteck 32">
              <a:extLst>
                <a:ext uri="{FF2B5EF4-FFF2-40B4-BE49-F238E27FC236}">
                  <a16:creationId xmlns:a16="http://schemas.microsoft.com/office/drawing/2014/main" id="{E0582B99-055F-482E-8579-3FB8E783F7BA}"/>
                </a:ext>
              </a:extLst>
            </p:cNvPr>
            <p:cNvSpPr/>
            <p:nvPr/>
          </p:nvSpPr>
          <p:spPr bwMode="auto">
            <a:xfrm>
              <a:off x="1464275" y="2010298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-9525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Kognitive Aktivierung:</a:t>
              </a:r>
              <a:b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Aktive Lernprozesse anregen</a:t>
              </a:r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DF737A13-E7CA-4A4E-ABEB-0D7B4B75B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1145471" y="1960685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FE411A13-D278-4544-B553-D0001CD14FF5}"/>
              </a:ext>
            </a:extLst>
          </p:cNvPr>
          <p:cNvGrpSpPr/>
          <p:nvPr/>
        </p:nvGrpSpPr>
        <p:grpSpPr>
          <a:xfrm>
            <a:off x="6543693" y="3278741"/>
            <a:ext cx="3803409" cy="684000"/>
            <a:chOff x="1145471" y="2796658"/>
            <a:chExt cx="3803409" cy="684000"/>
          </a:xfrm>
        </p:grpSpPr>
        <p:sp>
          <p:nvSpPr>
            <p:cNvPr id="26" name="Abgerundetes Rechteck 35">
              <a:extLst>
                <a:ext uri="{FF2B5EF4-FFF2-40B4-BE49-F238E27FC236}">
                  <a16:creationId xmlns:a16="http://schemas.microsoft.com/office/drawing/2014/main" id="{71F6484E-8440-4670-8098-A55469D0DC3C}"/>
                </a:ext>
              </a:extLst>
            </p:cNvPr>
            <p:cNvSpPr/>
            <p:nvPr/>
          </p:nvSpPr>
          <p:spPr bwMode="auto">
            <a:xfrm>
              <a:off x="1464275" y="2846271"/>
              <a:ext cx="3484605" cy="584775"/>
            </a:xfrm>
            <a:prstGeom prst="roundRect">
              <a:avLst>
                <a:gd name="adj" fmla="val 16466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32000" tIns="0" rIns="10800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Durchgängigkeit: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 </a:t>
              </a:r>
              <a:b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</a:b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27A86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Calibri"/>
                </a:rPr>
                <a:t>Langfristiges Lernen ermöglichen</a:t>
              </a:r>
            </a:p>
          </p:txBody>
        </p:sp>
        <p:pic>
          <p:nvPicPr>
            <p:cNvPr id="27" name="Grafik 9">
              <a:extLst>
                <a:ext uri="{FF2B5EF4-FFF2-40B4-BE49-F238E27FC236}">
                  <a16:creationId xmlns:a16="http://schemas.microsoft.com/office/drawing/2014/main" id="{575B69DD-C50A-492F-B4D6-02995284B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1145471" y="2796658"/>
              <a:ext cx="684000" cy="684000"/>
            </a:xfrm>
            <a:prstGeom prst="rect">
              <a:avLst/>
            </a:prstGeom>
            <a:effectLst>
              <a:outerShdw blurRad="50800" dist="38100" dir="2700000" algn="tl" rotWithShape="0">
                <a:schemeClr val="tx2">
                  <a:alpha val="40000"/>
                </a:schemeClr>
              </a:outerShdw>
            </a:effectLst>
          </p:spPr>
        </p:pic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E7073EEC-EE59-449E-B7E3-4E9836BB02DF}"/>
              </a:ext>
            </a:extLst>
          </p:cNvPr>
          <p:cNvGrpSpPr/>
          <p:nvPr/>
        </p:nvGrpSpPr>
        <p:grpSpPr>
          <a:xfrm>
            <a:off x="4626634" y="5619630"/>
            <a:ext cx="996208" cy="603384"/>
            <a:chOff x="8981130" y="2695959"/>
            <a:chExt cx="2328926" cy="1410585"/>
          </a:xfrm>
          <a:effectLst/>
        </p:grpSpPr>
        <p:pic>
          <p:nvPicPr>
            <p:cNvPr id="60" name="Grafik 7">
              <a:extLst>
                <a:ext uri="{FF2B5EF4-FFF2-40B4-BE49-F238E27FC236}">
                  <a16:creationId xmlns:a16="http://schemas.microsoft.com/office/drawing/2014/main" id="{F024A3A9-C71A-4BD1-BFEE-5255585D1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9392361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61" name="Grafik 8">
              <a:extLst>
                <a:ext uri="{FF2B5EF4-FFF2-40B4-BE49-F238E27FC236}">
                  <a16:creationId xmlns:a16="http://schemas.microsoft.com/office/drawing/2014/main" id="{717E4204-77F4-4E69-8B65-9592858BA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214823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65" name="Grafik 64">
              <a:extLst>
                <a:ext uri="{FF2B5EF4-FFF2-40B4-BE49-F238E27FC236}">
                  <a16:creationId xmlns:a16="http://schemas.microsoft.com/office/drawing/2014/main" id="{C112873C-9B37-488D-AD7C-AA3D27B0D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8981130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67" name="Grafik 66">
              <a:extLst>
                <a:ext uri="{FF2B5EF4-FFF2-40B4-BE49-F238E27FC236}">
                  <a16:creationId xmlns:a16="http://schemas.microsoft.com/office/drawing/2014/main" id="{CB9DBF8B-5531-4AC2-93B2-03157D023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10626056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70" name="Grafik 9">
              <a:extLst>
                <a:ext uri="{FF2B5EF4-FFF2-40B4-BE49-F238E27FC236}">
                  <a16:creationId xmlns:a16="http://schemas.microsoft.com/office/drawing/2014/main" id="{7EA9CC56-6684-455E-88C7-3983EB704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9803592" y="2695959"/>
              <a:ext cx="684000" cy="684000"/>
            </a:xfrm>
            <a:prstGeom prst="rect">
              <a:avLst/>
            </a:prstGeom>
            <a:effectLst/>
          </p:spPr>
        </p:pic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E4A44B68-E13B-4156-8BEC-B9D151FE5462}"/>
              </a:ext>
            </a:extLst>
          </p:cNvPr>
          <p:cNvGrpSpPr/>
          <p:nvPr/>
        </p:nvGrpSpPr>
        <p:grpSpPr>
          <a:xfrm>
            <a:off x="4626634" y="4860011"/>
            <a:ext cx="996208" cy="603384"/>
            <a:chOff x="8981130" y="2695959"/>
            <a:chExt cx="2328926" cy="1410585"/>
          </a:xfrm>
          <a:effectLst/>
        </p:grpSpPr>
        <p:pic>
          <p:nvPicPr>
            <p:cNvPr id="73" name="Grafik 7">
              <a:extLst>
                <a:ext uri="{FF2B5EF4-FFF2-40B4-BE49-F238E27FC236}">
                  <a16:creationId xmlns:a16="http://schemas.microsoft.com/office/drawing/2014/main" id="{9B532370-5EE7-4227-9365-EF4C8E82F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9392361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74" name="Grafik 8">
              <a:extLst>
                <a:ext uri="{FF2B5EF4-FFF2-40B4-BE49-F238E27FC236}">
                  <a16:creationId xmlns:a16="http://schemas.microsoft.com/office/drawing/2014/main" id="{D5BF859A-DD73-4D23-ACE4-AAB03846C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10214823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75" name="Grafik 74">
              <a:extLst>
                <a:ext uri="{FF2B5EF4-FFF2-40B4-BE49-F238E27FC236}">
                  <a16:creationId xmlns:a16="http://schemas.microsoft.com/office/drawing/2014/main" id="{1C20B62B-7C2F-41AC-87E1-581BEEC1A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8981130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76" name="Grafik 75">
              <a:extLst>
                <a:ext uri="{FF2B5EF4-FFF2-40B4-BE49-F238E27FC236}">
                  <a16:creationId xmlns:a16="http://schemas.microsoft.com/office/drawing/2014/main" id="{485B6EF8-15AB-4750-AB05-554918950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10626056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78" name="Grafik 9">
              <a:extLst>
                <a:ext uri="{FF2B5EF4-FFF2-40B4-BE49-F238E27FC236}">
                  <a16:creationId xmlns:a16="http://schemas.microsoft.com/office/drawing/2014/main" id="{5BD0295F-B761-4157-B164-E9C3430C2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9803592" y="2695959"/>
              <a:ext cx="684000" cy="684000"/>
            </a:xfrm>
            <a:prstGeom prst="rect">
              <a:avLst/>
            </a:prstGeom>
            <a:effectLst/>
          </p:spPr>
        </p:pic>
      </p:grp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DD91E545-0FAD-400A-8154-17789264D7B0}"/>
              </a:ext>
            </a:extLst>
          </p:cNvPr>
          <p:cNvGrpSpPr/>
          <p:nvPr/>
        </p:nvGrpSpPr>
        <p:grpSpPr>
          <a:xfrm>
            <a:off x="4626634" y="4093249"/>
            <a:ext cx="996208" cy="603384"/>
            <a:chOff x="8981130" y="2695959"/>
            <a:chExt cx="2328926" cy="1410585"/>
          </a:xfrm>
          <a:effectLst/>
        </p:grpSpPr>
        <p:pic>
          <p:nvPicPr>
            <p:cNvPr id="80" name="Grafik 7">
              <a:extLst>
                <a:ext uri="{FF2B5EF4-FFF2-40B4-BE49-F238E27FC236}">
                  <a16:creationId xmlns:a16="http://schemas.microsoft.com/office/drawing/2014/main" id="{4597DE92-4F66-4362-A5F7-969D4FEC2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9392361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81" name="Grafik 8">
              <a:extLst>
                <a:ext uri="{FF2B5EF4-FFF2-40B4-BE49-F238E27FC236}">
                  <a16:creationId xmlns:a16="http://schemas.microsoft.com/office/drawing/2014/main" id="{C1565934-A6CE-4854-9D60-5FC580581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10214823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82" name="Grafik 81">
              <a:extLst>
                <a:ext uri="{FF2B5EF4-FFF2-40B4-BE49-F238E27FC236}">
                  <a16:creationId xmlns:a16="http://schemas.microsoft.com/office/drawing/2014/main" id="{B95E7DB8-4B99-424B-BAC9-2CDA4194F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8981130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83" name="Grafik 82">
              <a:extLst>
                <a:ext uri="{FF2B5EF4-FFF2-40B4-BE49-F238E27FC236}">
                  <a16:creationId xmlns:a16="http://schemas.microsoft.com/office/drawing/2014/main" id="{18F39D44-E817-4C0E-B97D-DA8BFB3ECD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10626056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98" name="Grafik 9">
              <a:extLst>
                <a:ext uri="{FF2B5EF4-FFF2-40B4-BE49-F238E27FC236}">
                  <a16:creationId xmlns:a16="http://schemas.microsoft.com/office/drawing/2014/main" id="{D0F7A2A0-9FDF-4E26-B08E-2B9A4CB01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9803592" y="2695959"/>
              <a:ext cx="684000" cy="684000"/>
            </a:xfrm>
            <a:prstGeom prst="rect">
              <a:avLst/>
            </a:prstGeom>
            <a:effectLst/>
          </p:spPr>
        </p:pic>
      </p:grpSp>
      <p:grpSp>
        <p:nvGrpSpPr>
          <p:cNvPr id="99" name="Gruppieren 98">
            <a:extLst>
              <a:ext uri="{FF2B5EF4-FFF2-40B4-BE49-F238E27FC236}">
                <a16:creationId xmlns:a16="http://schemas.microsoft.com/office/drawing/2014/main" id="{9E162E8D-8919-4CD7-AE43-9663FA68FA37}"/>
              </a:ext>
            </a:extLst>
          </p:cNvPr>
          <p:cNvGrpSpPr/>
          <p:nvPr/>
        </p:nvGrpSpPr>
        <p:grpSpPr>
          <a:xfrm>
            <a:off x="4626634" y="3058011"/>
            <a:ext cx="996208" cy="603384"/>
            <a:chOff x="8981130" y="2695959"/>
            <a:chExt cx="2328926" cy="1410585"/>
          </a:xfrm>
          <a:effectLst/>
        </p:grpSpPr>
        <p:pic>
          <p:nvPicPr>
            <p:cNvPr id="100" name="Grafik 7">
              <a:extLst>
                <a:ext uri="{FF2B5EF4-FFF2-40B4-BE49-F238E27FC236}">
                  <a16:creationId xmlns:a16="http://schemas.microsoft.com/office/drawing/2014/main" id="{5077A16E-669B-482B-98CF-463FB965F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9392361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01" name="Grafik 8">
              <a:extLst>
                <a:ext uri="{FF2B5EF4-FFF2-40B4-BE49-F238E27FC236}">
                  <a16:creationId xmlns:a16="http://schemas.microsoft.com/office/drawing/2014/main" id="{18EC9ABD-7F14-4818-AC9C-5A5B7A01FA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214823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02" name="Grafik 101">
              <a:extLst>
                <a:ext uri="{FF2B5EF4-FFF2-40B4-BE49-F238E27FC236}">
                  <a16:creationId xmlns:a16="http://schemas.microsoft.com/office/drawing/2014/main" id="{DA9C5E51-FFEF-428D-B923-0EAA7A591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8981130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03" name="Grafik 102">
              <a:extLst>
                <a:ext uri="{FF2B5EF4-FFF2-40B4-BE49-F238E27FC236}">
                  <a16:creationId xmlns:a16="http://schemas.microsoft.com/office/drawing/2014/main" id="{690542E8-DF1D-48D9-B86B-027986148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10626056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04" name="Grafik 9">
              <a:extLst>
                <a:ext uri="{FF2B5EF4-FFF2-40B4-BE49-F238E27FC236}">
                  <a16:creationId xmlns:a16="http://schemas.microsoft.com/office/drawing/2014/main" id="{6E3F9D8C-17B7-4CB8-8275-8CC5CCB04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9803592" y="2695959"/>
              <a:ext cx="684000" cy="684000"/>
            </a:xfrm>
            <a:prstGeom prst="rect">
              <a:avLst/>
            </a:prstGeom>
            <a:effectLst/>
          </p:spPr>
        </p:pic>
      </p:grp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2A16CEF8-ADBE-4E68-A259-0BE2B6CF6DB4}"/>
              </a:ext>
            </a:extLst>
          </p:cNvPr>
          <p:cNvGrpSpPr/>
          <p:nvPr/>
        </p:nvGrpSpPr>
        <p:grpSpPr>
          <a:xfrm>
            <a:off x="4626634" y="2289891"/>
            <a:ext cx="996208" cy="603384"/>
            <a:chOff x="8981130" y="2695959"/>
            <a:chExt cx="2328926" cy="1410585"/>
          </a:xfrm>
          <a:effectLst/>
        </p:grpSpPr>
        <p:pic>
          <p:nvPicPr>
            <p:cNvPr id="106" name="Grafik 7">
              <a:extLst>
                <a:ext uri="{FF2B5EF4-FFF2-40B4-BE49-F238E27FC236}">
                  <a16:creationId xmlns:a16="http://schemas.microsoft.com/office/drawing/2014/main" id="{CFF40380-C4D2-4927-ABD6-D5A56E22C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9392361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07" name="Grafik 8">
              <a:extLst>
                <a:ext uri="{FF2B5EF4-FFF2-40B4-BE49-F238E27FC236}">
                  <a16:creationId xmlns:a16="http://schemas.microsoft.com/office/drawing/2014/main" id="{51849FB3-9850-4A2E-AB2B-84F3DF5E3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10214823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08" name="Grafik 107">
              <a:extLst>
                <a:ext uri="{FF2B5EF4-FFF2-40B4-BE49-F238E27FC236}">
                  <a16:creationId xmlns:a16="http://schemas.microsoft.com/office/drawing/2014/main" id="{BAE397ED-FF65-496E-8D60-BDE414396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8981130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09" name="Grafik 108">
              <a:extLst>
                <a:ext uri="{FF2B5EF4-FFF2-40B4-BE49-F238E27FC236}">
                  <a16:creationId xmlns:a16="http://schemas.microsoft.com/office/drawing/2014/main" id="{2B4D7475-A620-4450-BA6B-39F354C06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10626056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10" name="Grafik 9">
              <a:extLst>
                <a:ext uri="{FF2B5EF4-FFF2-40B4-BE49-F238E27FC236}">
                  <a16:creationId xmlns:a16="http://schemas.microsoft.com/office/drawing/2014/main" id="{3959C123-3591-4621-AEF7-B7C6F564D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9803592" y="2695959"/>
              <a:ext cx="684000" cy="684000"/>
            </a:xfrm>
            <a:prstGeom prst="rect">
              <a:avLst/>
            </a:prstGeom>
            <a:effectLst/>
          </p:spPr>
        </p:pic>
      </p:grp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EA0E930B-17EB-4A1B-865C-E97944F89FDB}"/>
              </a:ext>
            </a:extLst>
          </p:cNvPr>
          <p:cNvGrpSpPr/>
          <p:nvPr/>
        </p:nvGrpSpPr>
        <p:grpSpPr>
          <a:xfrm>
            <a:off x="4626634" y="1508106"/>
            <a:ext cx="996208" cy="603384"/>
            <a:chOff x="8981130" y="2695959"/>
            <a:chExt cx="2328926" cy="1410585"/>
          </a:xfrm>
          <a:effectLst/>
        </p:grpSpPr>
        <p:pic>
          <p:nvPicPr>
            <p:cNvPr id="112" name="Grafik 7">
              <a:extLst>
                <a:ext uri="{FF2B5EF4-FFF2-40B4-BE49-F238E27FC236}">
                  <a16:creationId xmlns:a16="http://schemas.microsoft.com/office/drawing/2014/main" id="{98C09A30-D1B8-428B-A82A-CDA3E347D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9392361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13" name="Grafik 8">
              <a:extLst>
                <a:ext uri="{FF2B5EF4-FFF2-40B4-BE49-F238E27FC236}">
                  <a16:creationId xmlns:a16="http://schemas.microsoft.com/office/drawing/2014/main" id="{54CB6B91-3C20-4BC1-ACEF-CB3F92DBE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10214823" y="3422544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14" name="Grafik 113">
              <a:extLst>
                <a:ext uri="{FF2B5EF4-FFF2-40B4-BE49-F238E27FC236}">
                  <a16:creationId xmlns:a16="http://schemas.microsoft.com/office/drawing/2014/main" id="{52F72111-B1B6-4309-9164-0133C5F39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8981130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CDCBC1D7-3FFA-4F17-9345-6510F228A7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10626056" y="2695959"/>
              <a:ext cx="684000" cy="684000"/>
            </a:xfrm>
            <a:prstGeom prst="rect">
              <a:avLst/>
            </a:prstGeom>
            <a:effectLst/>
          </p:spPr>
        </p:pic>
        <p:pic>
          <p:nvPicPr>
            <p:cNvPr id="116" name="Grafik 9">
              <a:extLst>
                <a:ext uri="{FF2B5EF4-FFF2-40B4-BE49-F238E27FC236}">
                  <a16:creationId xmlns:a16="http://schemas.microsoft.com/office/drawing/2014/main" id="{2F5124DC-CF0D-4A23-B9C0-D418ABEA5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9803592" y="2695959"/>
              <a:ext cx="684000" cy="684000"/>
            </a:xfrm>
            <a:prstGeom prst="rect">
              <a:avLst/>
            </a:prstGeom>
            <a:effectLst/>
          </p:spPr>
        </p:pic>
      </p:grpSp>
      <p:sp>
        <p:nvSpPr>
          <p:cNvPr id="10" name="Titel 3">
            <a:extLst>
              <a:ext uri="{FF2B5EF4-FFF2-40B4-BE49-F238E27FC236}">
                <a16:creationId xmlns:a16="http://schemas.microsoft.com/office/drawing/2014/main" id="{03A17781-DF16-7E9B-A710-30EDCAC73074}"/>
              </a:ext>
            </a:extLst>
          </p:cNvPr>
          <p:cNvSpPr txBox="1">
            <a:spLocks/>
          </p:cNvSpPr>
          <p:nvPr/>
        </p:nvSpPr>
        <p:spPr>
          <a:xfrm rot="21047215">
            <a:off x="6053264" y="821182"/>
            <a:ext cx="2138237" cy="5147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72000" rIns="0" bIns="72000" rtlCol="0" anchor="t" anchorCtr="0"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accent1"/>
                </a:solidFill>
                <a:latin typeface="+mj-lt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ctr"/>
            <a:r>
              <a:rPr lang="de-DE" sz="2400" b="0" kern="0" dirty="0">
                <a:solidFill>
                  <a:schemeClr val="accent3"/>
                </a:solidFill>
              </a:rPr>
              <a:t>Beispielfolie</a:t>
            </a:r>
          </a:p>
        </p:txBody>
      </p:sp>
    </p:spTree>
    <p:extLst>
      <p:ext uri="{BB962C8B-B14F-4D97-AF65-F5344CB8AC3E}">
        <p14:creationId xmlns:p14="http://schemas.microsoft.com/office/powerpoint/2010/main" val="417386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M Allgemein">
  <a:themeElements>
    <a:clrScheme name="Design_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737373"/>
      </a:accent1>
      <a:accent2>
        <a:srgbClr val="C8D2D8"/>
      </a:accent2>
      <a:accent3>
        <a:srgbClr val="A44168"/>
      </a:accent3>
      <a:accent4>
        <a:srgbClr val="CCDEE1"/>
      </a:accent4>
      <a:accent5>
        <a:srgbClr val="FDECD3"/>
      </a:accent5>
      <a:accent6>
        <a:srgbClr val="CDB987"/>
      </a:accent6>
      <a:hlink>
        <a:srgbClr val="000000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QM-{Stufe}-{Modulform}-BS{Nummer}_Folien_Blankovorlage_230928" id="{CA73BAC6-9289-4DD7-82FA-D66A63FB8ADE}" vid="{4B7D1E2B-051F-427C-B378-A6FBB2A63267}"/>
    </a:ext>
  </a:extLst>
</a:theme>
</file>

<file path=ppt/theme/theme2.xml><?xml version="1.0" encoding="utf-8"?>
<a:theme xmlns:a="http://schemas.openxmlformats.org/drawingml/2006/main" name="QM Titel- und Schluss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M-{Stufe}-{Modulform}-BS{Nummer}_Folien_Blankovorlage_230928" id="{CA73BAC6-9289-4DD7-82FA-D66A63FB8ADE}" vid="{4F64EF58-B389-4951-9ACE-21AD03654A2D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QM-{Stufe}-{Modulform}-BS{Nummer}_Folien_Blankovorlage_231006</Template>
  <TotalTime>0</TotalTime>
  <Words>1224</Words>
  <Application>Microsoft Office PowerPoint</Application>
  <PresentationFormat>Breitbild</PresentationFormat>
  <Paragraphs>100</Paragraphs>
  <Slides>12</Slides>
  <Notes>3</Notes>
  <HiddenSlides>5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ＭＳ Ｐゴシック</vt:lpstr>
      <vt:lpstr>Arial</vt:lpstr>
      <vt:lpstr>Calibri</vt:lpstr>
      <vt:lpstr>Calibri Normal</vt:lpstr>
      <vt:lpstr>Times New Roman</vt:lpstr>
      <vt:lpstr>Wingdings</vt:lpstr>
      <vt:lpstr>QM Allgemein</vt:lpstr>
      <vt:lpstr>QM Titel- und Schlussfolien</vt:lpstr>
      <vt:lpstr>Hinweise | Farbcodes</vt:lpstr>
      <vt:lpstr>Hinweise | Schrift und Zeilenabstand</vt:lpstr>
      <vt:lpstr>Logos | Auswahl</vt:lpstr>
      <vt:lpstr>Icons | Unterrichtliche Jobs </vt:lpstr>
      <vt:lpstr>Icons | Prinzipien für Unterricht als Fortbildungsgegenstand </vt:lpstr>
      <vt:lpstr>PowerPoint-Präsentation</vt:lpstr>
      <vt:lpstr>PowerPoint-Präsentation</vt:lpstr>
      <vt:lpstr>PowerPoint-Präsentation</vt:lpstr>
      <vt:lpstr>So erarbeiten wir die Prinzipien über die sechs Bausteine</vt:lpstr>
      <vt:lpstr>Lorem Ipsum</vt:lpstr>
      <vt:lpstr>Literatur</vt:lpstr>
      <vt:lpstr>PowerPoint-Präsentation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Zum Umgang mit den Folien</dc:title>
  <dc:creator>Henrik</dc:creator>
  <cp:lastModifiedBy>Henrik Wiedbusch</cp:lastModifiedBy>
  <cp:revision>80</cp:revision>
  <cp:lastPrinted>2017-05-16T11:48:33Z</cp:lastPrinted>
  <dcterms:created xsi:type="dcterms:W3CDTF">2023-10-06T10:02:10Z</dcterms:created>
  <dcterms:modified xsi:type="dcterms:W3CDTF">2024-06-19T23:33:46Z</dcterms:modified>
</cp:coreProperties>
</file>